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Lst>
  <p:notesMasterIdLst>
    <p:notesMasterId r:id="rId70"/>
  </p:notesMasterIdLst>
  <p:handoutMasterIdLst>
    <p:handoutMasterId r:id="rId71"/>
  </p:handoutMasterIdLst>
  <p:sldIdLst>
    <p:sldId id="256" r:id="rId5"/>
    <p:sldId id="380" r:id="rId6"/>
    <p:sldId id="362" r:id="rId7"/>
    <p:sldId id="363" r:id="rId8"/>
    <p:sldId id="316" r:id="rId9"/>
    <p:sldId id="381" r:id="rId10"/>
    <p:sldId id="365" r:id="rId11"/>
    <p:sldId id="364" r:id="rId12"/>
    <p:sldId id="317" r:id="rId13"/>
    <p:sldId id="306" r:id="rId14"/>
    <p:sldId id="382" r:id="rId15"/>
    <p:sldId id="366" r:id="rId16"/>
    <p:sldId id="367" r:id="rId17"/>
    <p:sldId id="384" r:id="rId18"/>
    <p:sldId id="376" r:id="rId19"/>
    <p:sldId id="368" r:id="rId20"/>
    <p:sldId id="369" r:id="rId21"/>
    <p:sldId id="327" r:id="rId22"/>
    <p:sldId id="370" r:id="rId23"/>
    <p:sldId id="329" r:id="rId24"/>
    <p:sldId id="332" r:id="rId25"/>
    <p:sldId id="394" r:id="rId26"/>
    <p:sldId id="396" r:id="rId27"/>
    <p:sldId id="397" r:id="rId28"/>
    <p:sldId id="333" r:id="rId29"/>
    <p:sldId id="371" r:id="rId30"/>
    <p:sldId id="330" r:id="rId31"/>
    <p:sldId id="372" r:id="rId32"/>
    <p:sldId id="419" r:id="rId33"/>
    <p:sldId id="420" r:id="rId34"/>
    <p:sldId id="421" r:id="rId35"/>
    <p:sldId id="404" r:id="rId36"/>
    <p:sldId id="398" r:id="rId37"/>
    <p:sldId id="335" r:id="rId38"/>
    <p:sldId id="395" r:id="rId39"/>
    <p:sldId id="422" r:id="rId40"/>
    <p:sldId id="423" r:id="rId41"/>
    <p:sldId id="424" r:id="rId42"/>
    <p:sldId id="425" r:id="rId43"/>
    <p:sldId id="426" r:id="rId44"/>
    <p:sldId id="427" r:id="rId45"/>
    <p:sldId id="428" r:id="rId46"/>
    <p:sldId id="345" r:id="rId47"/>
    <p:sldId id="346" r:id="rId48"/>
    <p:sldId id="401" r:id="rId49"/>
    <p:sldId id="322" r:id="rId50"/>
    <p:sldId id="402" r:id="rId51"/>
    <p:sldId id="353" r:id="rId52"/>
    <p:sldId id="374" r:id="rId53"/>
    <p:sldId id="354" r:id="rId54"/>
    <p:sldId id="355" r:id="rId55"/>
    <p:sldId id="356" r:id="rId56"/>
    <p:sldId id="357" r:id="rId57"/>
    <p:sldId id="429" r:id="rId58"/>
    <p:sldId id="347" r:id="rId59"/>
    <p:sldId id="412" r:id="rId60"/>
    <p:sldId id="430" r:id="rId61"/>
    <p:sldId id="352" r:id="rId62"/>
    <p:sldId id="361" r:id="rId63"/>
    <p:sldId id="418" r:id="rId64"/>
    <p:sldId id="415" r:id="rId65"/>
    <p:sldId id="416" r:id="rId66"/>
    <p:sldId id="417" r:id="rId67"/>
    <p:sldId id="431" r:id="rId68"/>
    <p:sldId id="432" r:id="rId69"/>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9698" autoAdjust="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50" y="-96"/>
      </p:cViewPr>
      <p:guideLst>
        <p:guide orient="horz" pos="286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AE9878AE-5057-422B-A852-CD26EB254ECE}" type="datetimeFigureOut">
              <a:rPr lang="nl-NL"/>
              <a:pPr>
                <a:defRPr/>
              </a:pPr>
              <a:t>21-11-2018</a:t>
            </a:fld>
            <a:endParaRPr lang="nl-NL"/>
          </a:p>
        </p:txBody>
      </p:sp>
      <p:sp>
        <p:nvSpPr>
          <p:cNvPr id="4" name="Tijdelijke aanduiding voor voettekst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3E3BEA9F-7B81-48D8-B6DD-9F91D0A63895}" type="slidenum">
              <a:rPr lang="nl-NL"/>
              <a:pPr>
                <a:defRPr/>
              </a:pPr>
              <a:t>‹nr.›</a:t>
            </a:fld>
            <a:endParaRPr lang="nl-NL"/>
          </a:p>
        </p:txBody>
      </p:sp>
    </p:spTree>
    <p:extLst>
      <p:ext uri="{BB962C8B-B14F-4D97-AF65-F5344CB8AC3E}">
        <p14:creationId xmlns:p14="http://schemas.microsoft.com/office/powerpoint/2010/main" val="398346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58875" y="681038"/>
            <a:ext cx="4541838"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14825"/>
            <a:ext cx="5486400"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 om de opmaakprofielen van de modeltekst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30726"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29C8F59-2698-4A8A-BD85-4B015716A087}" type="slidenum">
              <a:rPr lang="en-US"/>
              <a:pPr>
                <a:defRPr/>
              </a:pPr>
              <a:t>‹nr.›</a:t>
            </a:fld>
            <a:endParaRPr lang="en-US"/>
          </a:p>
        </p:txBody>
      </p:sp>
    </p:spTree>
    <p:extLst>
      <p:ext uri="{BB962C8B-B14F-4D97-AF65-F5344CB8AC3E}">
        <p14:creationId xmlns:p14="http://schemas.microsoft.com/office/powerpoint/2010/main" val="3648971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hg.org/standaarden/samenvatting/acn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530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0403BECD-D186-40A7-AA72-C60E7A0DDE65}" type="slidenum">
              <a:rPr lang="en-US" smtClean="0">
                <a:latin typeface="Arial" charset="0"/>
              </a:rPr>
              <a:pPr eaLnBrk="1" hangingPunct="1"/>
              <a:t>5</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solidFill>
                  <a:schemeClr val="tx1">
                    <a:lumMod val="50000"/>
                    <a:lumOff val="50000"/>
                  </a:schemeClr>
                </a:solidFill>
                <a:latin typeface="Franklin Gothic Medium" pitchFamily="34" charset="0"/>
              </a:rPr>
              <a:t>Lokalisatie op gezicht, schouders en rug</a:t>
            </a: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43</a:t>
            </a:fld>
            <a:endParaRPr lang="en-US"/>
          </a:p>
        </p:txBody>
      </p:sp>
    </p:spTree>
    <p:extLst>
      <p:ext uri="{BB962C8B-B14F-4D97-AF65-F5344CB8AC3E}">
        <p14:creationId xmlns:p14="http://schemas.microsoft.com/office/powerpoint/2010/main" val="100469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Benzoylperoxide,</a:t>
            </a:r>
            <a:r>
              <a:rPr lang="nl-NL" baseline="0" dirty="0">
                <a:effectLst/>
              </a:rPr>
              <a:t> IM:</a:t>
            </a:r>
            <a:endParaRPr lang="nl-NL" dirty="0">
              <a:effectLst/>
            </a:endParaRPr>
          </a:p>
          <a:p>
            <a:r>
              <a:rPr lang="nl-NL" dirty="0">
                <a:effectLst/>
              </a:rPr>
              <a:t>Het heeft een bactericide werking tegen </a:t>
            </a:r>
            <a:r>
              <a:rPr lang="nl-NL" dirty="0" err="1">
                <a:effectLst/>
              </a:rPr>
              <a:t>Propionibacterium</a:t>
            </a:r>
            <a:r>
              <a:rPr lang="nl-NL" dirty="0">
                <a:effectLst/>
              </a:rPr>
              <a:t> </a:t>
            </a:r>
            <a:r>
              <a:rPr lang="nl-NL" dirty="0" err="1">
                <a:effectLst/>
              </a:rPr>
              <a:t>acnes</a:t>
            </a:r>
            <a:r>
              <a:rPr lang="nl-NL" dirty="0">
                <a:effectLst/>
              </a:rPr>
              <a:t> en milde </a:t>
            </a:r>
            <a:r>
              <a:rPr lang="nl-NL" dirty="0" err="1">
                <a:effectLst/>
              </a:rPr>
              <a:t>keratolytische</a:t>
            </a:r>
            <a:r>
              <a:rPr lang="nl-NL" dirty="0">
                <a:effectLst/>
              </a:rPr>
              <a:t> eigenschappen. Verder onderdrukt het mogelijk de talgproductie. Benzoylperoxide 10% (100 mg/g) is niet effectiever gebleken dan benzoylperoxide 5% (50 mg/g), maar geeft wel meer lokale bijwerkingen. Het gebruik van benzoylperoxide 10% wordt in de </a:t>
            </a:r>
            <a:r>
              <a:rPr lang="nl-NL" dirty="0">
                <a:effectLst/>
                <a:hlinkClick r:id="rId3"/>
              </a:rPr>
              <a:t>NHG-Standaard Acne</a:t>
            </a:r>
            <a:r>
              <a:rPr lang="nl-NL" dirty="0">
                <a:effectLst/>
              </a:rPr>
              <a:t> daarom niet aangeraden.</a:t>
            </a:r>
          </a:p>
          <a:p>
            <a:r>
              <a:rPr lang="nl-NL" dirty="0">
                <a:effectLst/>
              </a:rPr>
              <a:t>Het duurt 4-8 weken voordat het effect van de behandeling van acne zichtbaar begint te worden. Het optimale effect wordt vaak pas na enkele maanden bereikt. Om een recidief te voorkomen, dient benzoylperoxide langdurig te worden gebruikt.</a:t>
            </a: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44</a:t>
            </a:fld>
            <a:endParaRPr lang="en-US"/>
          </a:p>
        </p:txBody>
      </p:sp>
    </p:spTree>
    <p:extLst>
      <p:ext uri="{BB962C8B-B14F-4D97-AF65-F5344CB8AC3E}">
        <p14:creationId xmlns:p14="http://schemas.microsoft.com/office/powerpoint/2010/main" val="33768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45</a:t>
            </a:fld>
            <a:endParaRPr lang="en-US"/>
          </a:p>
        </p:txBody>
      </p:sp>
    </p:spTree>
    <p:extLst>
      <p:ext uri="{BB962C8B-B14F-4D97-AF65-F5344CB8AC3E}">
        <p14:creationId xmlns:p14="http://schemas.microsoft.com/office/powerpoint/2010/main" val="297685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Eerder:</a:t>
            </a:r>
          </a:p>
          <a:p>
            <a:r>
              <a:rPr lang="nl-NL" dirty="0"/>
              <a:t>Opperhuid</a:t>
            </a:r>
            <a:r>
              <a:rPr lang="nl-NL" baseline="0" dirty="0"/>
              <a:t> – lederhuid – onderhuids bindweefsel</a:t>
            </a:r>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49</a:t>
            </a:fld>
            <a:endParaRPr lang="en-US"/>
          </a:p>
        </p:txBody>
      </p:sp>
    </p:spTree>
    <p:extLst>
      <p:ext uri="{BB962C8B-B14F-4D97-AF65-F5344CB8AC3E}">
        <p14:creationId xmlns:p14="http://schemas.microsoft.com/office/powerpoint/2010/main" val="406690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Eerder:</a:t>
            </a:r>
          </a:p>
          <a:p>
            <a:r>
              <a:rPr lang="nl-NL" dirty="0"/>
              <a:t>Opperhuid</a:t>
            </a:r>
            <a:r>
              <a:rPr lang="nl-NL" baseline="0" dirty="0"/>
              <a:t> – lederhuid – onderhuids bindweefsel</a:t>
            </a:r>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50</a:t>
            </a:fld>
            <a:endParaRPr lang="en-US"/>
          </a:p>
        </p:txBody>
      </p:sp>
    </p:spTree>
    <p:extLst>
      <p:ext uri="{BB962C8B-B14F-4D97-AF65-F5344CB8AC3E}">
        <p14:creationId xmlns:p14="http://schemas.microsoft.com/office/powerpoint/2010/main" val="123130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en-US" dirty="0" err="1">
                <a:solidFill>
                  <a:schemeClr val="tx1">
                    <a:lumMod val="50000"/>
                    <a:lumOff val="50000"/>
                  </a:schemeClr>
                </a:solidFill>
                <a:latin typeface="Franklin Gothic Medium" pitchFamily="34" charset="0"/>
              </a:rPr>
              <a:t>Gazen</a:t>
            </a:r>
            <a:r>
              <a:rPr lang="en-US" baseline="0"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bijv</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paraffine</a:t>
            </a:r>
            <a:r>
              <a:rPr lang="en-US" dirty="0">
                <a:solidFill>
                  <a:schemeClr val="tx1">
                    <a:lumMod val="50000"/>
                    <a:lumOff val="50000"/>
                  </a:schemeClr>
                </a:solidFill>
                <a:latin typeface="Franklin Gothic Medium" pitchFamily="34" charset="0"/>
              </a:rPr>
              <a:t>(</a:t>
            </a:r>
            <a:r>
              <a:rPr lang="en-US" dirty="0" err="1">
                <a:solidFill>
                  <a:schemeClr val="tx1">
                    <a:lumMod val="50000"/>
                    <a:lumOff val="50000"/>
                  </a:schemeClr>
                </a:solidFill>
                <a:latin typeface="Franklin Gothic Medium" pitchFamily="34" charset="0"/>
              </a:rPr>
              <a:t>zalf</a:t>
            </a:r>
            <a:r>
              <a:rPr lang="en-US" dirty="0">
                <a:solidFill>
                  <a:schemeClr val="tx1">
                    <a:lumMod val="50000"/>
                    <a:lumOff val="50000"/>
                  </a:schemeClr>
                </a:solidFill>
                <a:latin typeface="Franklin Gothic Medium" pitchFamily="34" charset="0"/>
              </a:rPr>
              <a:t>)</a:t>
            </a:r>
            <a:r>
              <a:rPr lang="en-US" dirty="0" err="1">
                <a:solidFill>
                  <a:schemeClr val="tx1">
                    <a:lumMod val="50000"/>
                    <a:lumOff val="50000"/>
                  </a:schemeClr>
                </a:solidFill>
                <a:latin typeface="Franklin Gothic Medium" pitchFamily="34" charset="0"/>
              </a:rPr>
              <a:t>gazen</a:t>
            </a:r>
            <a:r>
              <a:rPr lang="en-US" dirty="0">
                <a:solidFill>
                  <a:schemeClr val="tx1">
                    <a:lumMod val="50000"/>
                    <a:lumOff val="50000"/>
                  </a:schemeClr>
                </a:solidFill>
                <a:latin typeface="Franklin Gothic Medium" pitchFamily="34" charset="0"/>
              </a:rPr>
              <a:t> met </a:t>
            </a:r>
            <a:r>
              <a:rPr lang="en-US" dirty="0" err="1">
                <a:solidFill>
                  <a:schemeClr val="tx1">
                    <a:lumMod val="50000"/>
                    <a:lumOff val="50000"/>
                  </a:schemeClr>
                </a:solidFill>
                <a:latin typeface="Franklin Gothic Medium" pitchFamily="34" charset="0"/>
              </a:rPr>
              <a:t>povidonjood</a:t>
            </a:r>
            <a:endParaRPr lang="en-US" dirty="0">
              <a:solidFill>
                <a:schemeClr val="tx1">
                  <a:lumMod val="50000"/>
                  <a:lumOff val="50000"/>
                </a:schemeClr>
              </a:solidFill>
              <a:latin typeface="Franklin Gothic Medium" pitchFamily="34" charset="0"/>
            </a:endParaRP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52</a:t>
            </a:fld>
            <a:endParaRPr lang="en-US"/>
          </a:p>
        </p:txBody>
      </p:sp>
    </p:spTree>
    <p:extLst>
      <p:ext uri="{BB962C8B-B14F-4D97-AF65-F5344CB8AC3E}">
        <p14:creationId xmlns:p14="http://schemas.microsoft.com/office/powerpoint/2010/main" val="312320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Bedlegerige patiënten</a:t>
            </a:r>
            <a:r>
              <a:rPr lang="nl-NL" baseline="0" dirty="0"/>
              <a:t> of patiënten in rolstoel</a:t>
            </a:r>
          </a:p>
          <a:p>
            <a:r>
              <a:rPr lang="nl-NL" baseline="0" dirty="0"/>
              <a:t>Voorkomen door verliggen, massage met zalf, speciale matrassen/hulpstukken</a:t>
            </a: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57</a:t>
            </a:fld>
            <a:endParaRPr lang="en-US"/>
          </a:p>
        </p:txBody>
      </p:sp>
    </p:spTree>
    <p:extLst>
      <p:ext uri="{BB962C8B-B14F-4D97-AF65-F5344CB8AC3E}">
        <p14:creationId xmlns:p14="http://schemas.microsoft.com/office/powerpoint/2010/main" val="1616528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Voorbeeld:</a:t>
            </a:r>
            <a:r>
              <a:rPr lang="nl-NL" baseline="0" dirty="0"/>
              <a:t> open been (ulcus cruris)</a:t>
            </a: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64</a:t>
            </a:fld>
            <a:endParaRPr lang="en-US"/>
          </a:p>
        </p:txBody>
      </p:sp>
    </p:spTree>
    <p:extLst>
      <p:ext uri="{BB962C8B-B14F-4D97-AF65-F5344CB8AC3E}">
        <p14:creationId xmlns:p14="http://schemas.microsoft.com/office/powerpoint/2010/main" val="218905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65</a:t>
            </a:fld>
            <a:endParaRPr lang="en-US"/>
          </a:p>
        </p:txBody>
      </p:sp>
    </p:spTree>
    <p:extLst>
      <p:ext uri="{BB962C8B-B14F-4D97-AF65-F5344CB8AC3E}">
        <p14:creationId xmlns:p14="http://schemas.microsoft.com/office/powerpoint/2010/main" val="335419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530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0403BECD-D186-40A7-AA72-C60E7A0DDE65}" type="slidenum">
              <a:rPr lang="en-US" smtClean="0">
                <a:latin typeface="Arial" charset="0"/>
              </a:rPr>
              <a:pPr eaLnBrk="1" hangingPunct="1"/>
              <a:t>6</a:t>
            </a:fld>
            <a:endParaRPr lang="en-US">
              <a:latin typeface="Arial" charset="0"/>
            </a:endParaRPr>
          </a:p>
        </p:txBody>
      </p:sp>
    </p:spTree>
    <p:extLst>
      <p:ext uri="{BB962C8B-B14F-4D97-AF65-F5344CB8AC3E}">
        <p14:creationId xmlns:p14="http://schemas.microsoft.com/office/powerpoint/2010/main" val="346913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530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0403BECD-D186-40A7-AA72-C60E7A0DDE65}" type="slidenum">
              <a:rPr lang="en-US" smtClean="0">
                <a:latin typeface="Arial" charset="0"/>
              </a:rPr>
              <a:pPr eaLnBrk="1" hangingPunct="1"/>
              <a:t>7</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solidFill>
                  <a:schemeClr val="tx1">
                    <a:lumMod val="50000"/>
                    <a:lumOff val="50000"/>
                  </a:schemeClr>
                </a:solidFill>
                <a:latin typeface="Franklin Gothic Medium" pitchFamily="34" charset="0"/>
                <a:sym typeface="Wingdings" pitchFamily="2" charset="2"/>
              </a:rPr>
              <a:t>Kan verergeren door stress, allergie of droge huid</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Plaats op lichaam afhankelijk van leeftijd</a:t>
            </a:r>
          </a:p>
          <a:p>
            <a:pPr lvl="1"/>
            <a:r>
              <a:rPr lang="nl-NL" dirty="0">
                <a:solidFill>
                  <a:schemeClr val="tx1">
                    <a:lumMod val="50000"/>
                    <a:lumOff val="50000"/>
                  </a:schemeClr>
                </a:solidFill>
                <a:latin typeface="Franklin Gothic Medium" pitchFamily="34" charset="0"/>
              </a:rPr>
              <a:t>Baby’s/peuters </a:t>
            </a:r>
            <a:r>
              <a:rPr lang="nl-NL" dirty="0">
                <a:solidFill>
                  <a:schemeClr val="tx1">
                    <a:lumMod val="50000"/>
                    <a:lumOff val="50000"/>
                  </a:schemeClr>
                </a:solidFill>
                <a:latin typeface="Franklin Gothic Medium" pitchFamily="34" charset="0"/>
                <a:sym typeface="Wingdings" pitchFamily="2" charset="2"/>
              </a:rPr>
              <a:t> nattend op romp en gezicht (dauwworm)</a:t>
            </a:r>
          </a:p>
          <a:p>
            <a:pPr lvl="1"/>
            <a:r>
              <a:rPr lang="nl-NL" dirty="0">
                <a:solidFill>
                  <a:schemeClr val="tx1">
                    <a:lumMod val="50000"/>
                    <a:lumOff val="50000"/>
                  </a:schemeClr>
                </a:solidFill>
                <a:latin typeface="Franklin Gothic Medium" pitchFamily="34" charset="0"/>
                <a:sym typeface="Wingdings" pitchFamily="2" charset="2"/>
              </a:rPr>
              <a:t>Later  jeuk in holtes knie en </a:t>
            </a:r>
            <a:r>
              <a:rPr lang="nl-NL" dirty="0" err="1">
                <a:solidFill>
                  <a:schemeClr val="tx1">
                    <a:lumMod val="50000"/>
                    <a:lumOff val="50000"/>
                  </a:schemeClr>
                </a:solidFill>
                <a:latin typeface="Franklin Gothic Medium" pitchFamily="34" charset="0"/>
                <a:sym typeface="Wingdings" pitchFamily="2" charset="2"/>
              </a:rPr>
              <a:t>elleboog</a:t>
            </a:r>
            <a:endParaRPr lang="nl-NL" dirty="0">
              <a:solidFill>
                <a:schemeClr val="tx1">
                  <a:lumMod val="50000"/>
                  <a:lumOff val="50000"/>
                </a:schemeClr>
              </a:solidFill>
              <a:latin typeface="Franklin Gothic Medium" pitchFamily="34" charset="0"/>
              <a:sym typeface="Wingdings" pitchFamily="2" charset="2"/>
            </a:endParaRP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19</a:t>
            </a:fld>
            <a:endParaRPr lang="en-US"/>
          </a:p>
        </p:txBody>
      </p:sp>
    </p:spTree>
    <p:extLst>
      <p:ext uri="{BB962C8B-B14F-4D97-AF65-F5344CB8AC3E}">
        <p14:creationId xmlns:p14="http://schemas.microsoft.com/office/powerpoint/2010/main" val="203483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leren voor toets</a:t>
            </a:r>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25</a:t>
            </a:fld>
            <a:endParaRPr lang="en-US"/>
          </a:p>
        </p:txBody>
      </p:sp>
    </p:spTree>
    <p:extLst>
      <p:ext uri="{BB962C8B-B14F-4D97-AF65-F5344CB8AC3E}">
        <p14:creationId xmlns:p14="http://schemas.microsoft.com/office/powerpoint/2010/main" val="1810610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err="1"/>
              <a:t>Evt</a:t>
            </a:r>
            <a:r>
              <a:rPr lang="nl-NL" dirty="0"/>
              <a:t>: </a:t>
            </a:r>
            <a:r>
              <a:rPr lang="nl-NL" dirty="0">
                <a:solidFill>
                  <a:schemeClr val="tx1">
                    <a:lumMod val="50000"/>
                    <a:lumOff val="50000"/>
                  </a:schemeClr>
                </a:solidFill>
                <a:latin typeface="Franklin Gothic Medium" pitchFamily="34" charset="0"/>
              </a:rPr>
              <a:t>Salicylzuurzalf 2%</a:t>
            </a: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34</a:t>
            </a:fld>
            <a:endParaRPr lang="en-US"/>
          </a:p>
        </p:txBody>
      </p:sp>
    </p:spTree>
    <p:extLst>
      <p:ext uri="{BB962C8B-B14F-4D97-AF65-F5344CB8AC3E}">
        <p14:creationId xmlns:p14="http://schemas.microsoft.com/office/powerpoint/2010/main" val="385487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voorbeelden maar er zijn meer</a:t>
            </a:r>
          </a:p>
          <a:p>
            <a:r>
              <a:rPr lang="nl-NL" dirty="0"/>
              <a:t>Bv</a:t>
            </a:r>
            <a:r>
              <a:rPr lang="nl-NL" baseline="0" dirty="0"/>
              <a:t> Wondroos (Erysipelas, ernstige infectie)</a:t>
            </a:r>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35</a:t>
            </a:fld>
            <a:endParaRPr lang="en-US"/>
          </a:p>
        </p:txBody>
      </p:sp>
    </p:spTree>
    <p:extLst>
      <p:ext uri="{BB962C8B-B14F-4D97-AF65-F5344CB8AC3E}">
        <p14:creationId xmlns:p14="http://schemas.microsoft.com/office/powerpoint/2010/main" val="324482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solidFill>
                  <a:schemeClr val="tx1">
                    <a:lumMod val="50000"/>
                    <a:lumOff val="50000"/>
                  </a:schemeClr>
                </a:solidFill>
                <a:latin typeface="Franklin Gothic Medium" pitchFamily="34" charset="0"/>
              </a:rPr>
              <a:t>Lokalisatie: strekzijde </a:t>
            </a:r>
            <a:r>
              <a:rPr lang="nl-NL" dirty="0" err="1">
                <a:solidFill>
                  <a:schemeClr val="tx1">
                    <a:lumMod val="50000"/>
                    <a:lumOff val="50000"/>
                  </a:schemeClr>
                </a:solidFill>
                <a:latin typeface="Franklin Gothic Medium" pitchFamily="34" charset="0"/>
              </a:rPr>
              <a:t>elleboog</a:t>
            </a:r>
            <a:r>
              <a:rPr lang="nl-NL" dirty="0">
                <a:solidFill>
                  <a:schemeClr val="tx1">
                    <a:lumMod val="50000"/>
                    <a:lumOff val="50000"/>
                  </a:schemeClr>
                </a:solidFill>
                <a:latin typeface="Franklin Gothic Medium" pitchFamily="34" charset="0"/>
              </a:rPr>
              <a:t>/knie, behaarde hoofdhuid en rug (soms gewrichten en nagels)</a:t>
            </a:r>
          </a:p>
          <a:p>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38</a:t>
            </a:fld>
            <a:endParaRPr lang="en-US"/>
          </a:p>
        </p:txBody>
      </p:sp>
    </p:spTree>
    <p:extLst>
      <p:ext uri="{BB962C8B-B14F-4D97-AF65-F5344CB8AC3E}">
        <p14:creationId xmlns:p14="http://schemas.microsoft.com/office/powerpoint/2010/main" val="285593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Acitretine</a:t>
            </a:r>
            <a:r>
              <a:rPr lang="nl-NL" dirty="0"/>
              <a:t>: alcohol</a:t>
            </a:r>
            <a:r>
              <a:rPr lang="nl-NL" baseline="0" dirty="0"/>
              <a:t> veroorzaakt vorming teratogene metaboliet, met zeer lange halfwaardetijd</a:t>
            </a:r>
          </a:p>
          <a:p>
            <a:r>
              <a:rPr lang="nl-NL" baseline="0" dirty="0"/>
              <a:t>Vruchtbare vrouwen: geen alcohol drinken</a:t>
            </a:r>
          </a:p>
          <a:p>
            <a:r>
              <a:rPr lang="nl-NL" baseline="0" dirty="0"/>
              <a:t>Zwangerschapspreventie programma</a:t>
            </a:r>
            <a:endParaRPr lang="nl-NL" dirty="0"/>
          </a:p>
        </p:txBody>
      </p:sp>
      <p:sp>
        <p:nvSpPr>
          <p:cNvPr id="4" name="Tijdelijke aanduiding voor dianummer 3"/>
          <p:cNvSpPr>
            <a:spLocks noGrp="1"/>
          </p:cNvSpPr>
          <p:nvPr>
            <p:ph type="sldNum" sz="quarter" idx="10"/>
          </p:nvPr>
        </p:nvSpPr>
        <p:spPr/>
        <p:txBody>
          <a:bodyPr/>
          <a:lstStyle/>
          <a:p>
            <a:pPr>
              <a:defRPr/>
            </a:pPr>
            <a:fld id="{029C8F59-2698-4A8A-BD85-4B015716A087}" type="slidenum">
              <a:rPr lang="en-US" smtClean="0"/>
              <a:pPr>
                <a:defRPr/>
              </a:pPr>
              <a:t>42</a:t>
            </a:fld>
            <a:endParaRPr lang="en-US"/>
          </a:p>
        </p:txBody>
      </p:sp>
    </p:spTree>
    <p:extLst>
      <p:ext uri="{BB962C8B-B14F-4D97-AF65-F5344CB8AC3E}">
        <p14:creationId xmlns:p14="http://schemas.microsoft.com/office/powerpoint/2010/main" val="339028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NL"/>
              <a:t>Klik om de stijl te bewerken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779A60ED-7579-4EBB-8776-09A209C4A924}" type="slidenum">
              <a:rPr lang="en-US" smtClean="0"/>
              <a:pPr>
                <a:defRPr/>
              </a:pPr>
              <a:t>‹nr.›</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4B412E-6B4B-4861-B26D-ADEBBE6F9816}" type="slidenum">
              <a:rPr lang="en-US" smtClean="0"/>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NL"/>
              <a:t>Klik om de stijl te bewerken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C8740D-0388-4F26-826A-AF83DEC7DB10}" type="slidenum">
              <a:rPr lang="en-US" smtClean="0"/>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2FA685-6F44-4268-B650-AF3625E04F21}" type="slidenum">
              <a:rPr lang="en-US" smtClean="0"/>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NL"/>
              <a:t>Klik om de stijl te bewerken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21D2D0-1F26-4978-95C6-173421E5485B}" type="slidenum">
              <a:rPr lang="en-US" smtClean="0"/>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EF418F-5480-474D-BB5D-4B4740FB4B18}" type="slidenum">
              <a:rPr lang="en-US" smtClean="0"/>
              <a:pPr>
                <a:defRPr/>
              </a:pPr>
              <a:t>‹nr.›</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6A3D0BA-5E40-47D3-B70B-7A4D35F0564E}" type="slidenum">
              <a:rPr lang="en-US" smtClean="0"/>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26BD13-B95D-4015-BF18-89308D8DB99A}" type="slidenum">
              <a:rPr lang="en-US" smtClean="0"/>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C4F68C9-2D4A-45BA-91E9-8AB9A4AC12EB}" type="slidenum">
              <a:rPr lang="en-US" smtClean="0"/>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01304D6-5115-4857-8C86-70DBB13DB8F3}" type="slidenum">
              <a:rPr lang="en-US" smtClean="0"/>
              <a:pPr>
                <a:defRPr/>
              </a:pPr>
              <a:t>‹nr.›</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NL"/>
              <a:t>Klik om de stijl te bewerken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NL"/>
              <a:t>Klik om de stijl te bewerken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p:txBody>
          <a:bodyPr/>
          <a:lstStyle/>
          <a:p>
            <a:pPr>
              <a:defRPr/>
            </a:pPr>
            <a:fld id="{B9342B2E-87A7-4A12-A1CF-A14D16B0BD23}" type="slidenum">
              <a:rPr lang="en-US" smtClean="0"/>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73E61E9B-7ECF-4C97-8EE9-8EBFE48A3621}" type="slidenum">
              <a:rPr lang="en-US" smtClean="0"/>
              <a:pPr>
                <a:defRPr/>
              </a:pPr>
              <a:t>‹nr.›</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hyperlink" Target="http://www.huidinbeeld.nl/psoriasis%20vulgaris/psoriasis_vulgaris2w.htm"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www.huidinbeeld.nl/psoriasis%20vulgaris/psoriasis_vulgaris5w.htm" TargetMode="Externa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huidinbeeld.nl/acne/acne-1w.ht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www.huidinbeeld.nl/acne/acne-4w.htm" TargetMode="Externa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44008" y="1236946"/>
            <a:ext cx="3672408" cy="792532"/>
          </a:xfrm>
        </p:spPr>
        <p:txBody>
          <a:bodyPr>
            <a:normAutofit/>
          </a:bodyPr>
          <a:lstStyle/>
          <a:p>
            <a:pPr eaLnBrk="1" hangingPunct="1">
              <a:defRPr/>
            </a:pPr>
            <a:r>
              <a:rPr lang="en-US" sz="4400" dirty="0" err="1">
                <a:solidFill>
                  <a:schemeClr val="bg1"/>
                </a:solidFill>
                <a:latin typeface="Franklin Gothic Medium" pitchFamily="34" charset="0"/>
              </a:rPr>
              <a:t>Huidmiddelen</a:t>
            </a:r>
            <a:endParaRPr lang="en-US" sz="4400" dirty="0">
              <a:solidFill>
                <a:schemeClr val="bg1"/>
              </a:solidFill>
              <a:latin typeface="Franklin Gothic Medium" pitchFamily="34" charset="0"/>
            </a:endParaRPr>
          </a:p>
        </p:txBody>
      </p:sp>
      <p:sp>
        <p:nvSpPr>
          <p:cNvPr id="2051" name="Rectangle 3"/>
          <p:cNvSpPr>
            <a:spLocks noGrp="1" noChangeArrowheads="1"/>
          </p:cNvSpPr>
          <p:nvPr>
            <p:ph type="subTitle" idx="1"/>
          </p:nvPr>
        </p:nvSpPr>
        <p:spPr>
          <a:xfrm>
            <a:off x="4733365" y="3429000"/>
            <a:ext cx="3439035" cy="720080"/>
          </a:xfrm>
        </p:spPr>
        <p:txBody>
          <a:bodyPr>
            <a:normAutofit/>
          </a:bodyPr>
          <a:lstStyle/>
          <a:p>
            <a:pPr algn="r" eaLnBrk="1" hangingPunct="1">
              <a:defRPr/>
            </a:pPr>
            <a:r>
              <a:rPr lang="en-US" dirty="0" err="1">
                <a:latin typeface="Franklin Gothic Medium" pitchFamily="34" charset="0"/>
              </a:rPr>
              <a:t>Hoofdstuk</a:t>
            </a:r>
            <a:r>
              <a:rPr lang="en-US" dirty="0">
                <a:latin typeface="Franklin Gothic Medium" pitchFamily="34" charset="0"/>
              </a:rPr>
              <a:t> 14 </a:t>
            </a:r>
          </a:p>
          <a:p>
            <a:pPr algn="r" eaLnBrk="1" hangingPunct="1">
              <a:defRPr/>
            </a:pPr>
            <a:r>
              <a:rPr lang="en-US" dirty="0" err="1">
                <a:latin typeface="Franklin Gothic Medium" pitchFamily="34" charset="0"/>
              </a:rPr>
              <a:t>Farmaceutische</a:t>
            </a:r>
            <a:r>
              <a:rPr lang="en-US" dirty="0">
                <a:latin typeface="Franklin Gothic Medium" pitchFamily="34" charset="0"/>
              </a:rPr>
              <a:t> </a:t>
            </a:r>
            <a:r>
              <a:rPr lang="en-US" dirty="0" err="1">
                <a:latin typeface="Franklin Gothic Medium" pitchFamily="34" charset="0"/>
              </a:rPr>
              <a:t>patientenzorg</a:t>
            </a:r>
            <a:endParaRPr lang="en-US" dirty="0">
              <a:latin typeface="Franklin Gothic Medium" pitchFamily="34" charset="0"/>
            </a:endParaRPr>
          </a:p>
          <a:p>
            <a:pPr algn="r" eaLnBrk="1" hangingPunct="1">
              <a:defRPr/>
            </a:pPr>
            <a:endParaRPr lang="en-US" dirty="0">
              <a:latin typeface="Franklin Gothic Medium" pitchFamily="34"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2276872"/>
            <a:ext cx="3801710" cy="25208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dirty="0">
                <a:solidFill>
                  <a:schemeClr val="tx1">
                    <a:lumMod val="50000"/>
                    <a:lumOff val="50000"/>
                  </a:schemeClr>
                </a:solidFill>
                <a:latin typeface="Franklin Gothic Medium" pitchFamily="34" charset="0"/>
              </a:rPr>
              <a:t>Keuze toedieningsvorm</a:t>
            </a:r>
          </a:p>
        </p:txBody>
      </p:sp>
      <p:sp>
        <p:nvSpPr>
          <p:cNvPr id="3" name="Tijdelijke aanduiding voor inhoud 2"/>
          <p:cNvSpPr>
            <a:spLocks noGrp="1"/>
          </p:cNvSpPr>
          <p:nvPr>
            <p:ph idx="1"/>
          </p:nvPr>
        </p:nvSpPr>
        <p:spPr>
          <a:xfrm>
            <a:off x="1043492" y="2420888"/>
            <a:ext cx="6777317" cy="3411741"/>
          </a:xfrm>
        </p:spPr>
        <p:txBody>
          <a:bodyPr/>
          <a:lstStyle/>
          <a:p>
            <a:r>
              <a:rPr lang="nl-NL" sz="2800" dirty="0">
                <a:solidFill>
                  <a:schemeClr val="tx1">
                    <a:lumMod val="50000"/>
                    <a:lumOff val="50000"/>
                  </a:schemeClr>
                </a:solidFill>
                <a:latin typeface="Franklin Gothic Medium" pitchFamily="34" charset="0"/>
              </a:rPr>
              <a:t>De gouden regel:</a:t>
            </a:r>
          </a:p>
          <a:p>
            <a:endParaRPr lang="nl-NL" sz="2800" dirty="0">
              <a:solidFill>
                <a:schemeClr val="tx1">
                  <a:lumMod val="50000"/>
                  <a:lumOff val="50000"/>
                </a:schemeClr>
              </a:solidFill>
              <a:latin typeface="Franklin Gothic Medium" pitchFamily="34" charset="0"/>
            </a:endParaRPr>
          </a:p>
          <a:p>
            <a:pPr marL="365760" lvl="1" indent="0">
              <a:buNone/>
            </a:pPr>
            <a:r>
              <a:rPr lang="nl-NL" sz="2800" dirty="0">
                <a:solidFill>
                  <a:schemeClr val="tx1">
                    <a:lumMod val="50000"/>
                    <a:lumOff val="50000"/>
                  </a:schemeClr>
                </a:solidFill>
                <a:latin typeface="Franklin Gothic Medium" pitchFamily="34" charset="0"/>
              </a:rPr>
              <a:t> Nat op nat</a:t>
            </a:r>
          </a:p>
          <a:p>
            <a:pPr marL="365760" lvl="1" indent="0">
              <a:buNone/>
            </a:pPr>
            <a:r>
              <a:rPr lang="nl-NL" sz="2800" dirty="0">
                <a:solidFill>
                  <a:schemeClr val="tx1">
                    <a:lumMod val="50000"/>
                    <a:lumOff val="50000"/>
                  </a:schemeClr>
                </a:solidFill>
                <a:latin typeface="Franklin Gothic Medium" pitchFamily="34" charset="0"/>
              </a:rPr>
              <a:t> Vet op droog</a:t>
            </a:r>
          </a:p>
          <a:p>
            <a:pPr lvl="1">
              <a:defRPr/>
            </a:pP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915816" y="404664"/>
            <a:ext cx="5400600" cy="6020939"/>
          </a:xfrm>
          <a:prstGeom prst="rect">
            <a:avLst/>
          </a:prstGeom>
        </p:spPr>
      </p:pic>
    </p:spTree>
    <p:extLst>
      <p:ext uri="{BB962C8B-B14F-4D97-AF65-F5344CB8AC3E}">
        <p14:creationId xmlns:p14="http://schemas.microsoft.com/office/powerpoint/2010/main" val="3945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836712"/>
            <a:ext cx="7024744" cy="864096"/>
          </a:xfrm>
        </p:spPr>
        <p:txBody>
          <a:bodyPr/>
          <a:lstStyle/>
          <a:p>
            <a:r>
              <a:rPr lang="nl-NL" dirty="0">
                <a:solidFill>
                  <a:schemeClr val="tx1">
                    <a:lumMod val="50000"/>
                    <a:lumOff val="50000"/>
                  </a:schemeClr>
                </a:solidFill>
                <a:latin typeface="Franklin Gothic Medium" pitchFamily="34" charset="0"/>
              </a:rPr>
              <a:t>Keuze toedieningsvorm</a:t>
            </a:r>
          </a:p>
        </p:txBody>
      </p:sp>
      <p:sp>
        <p:nvSpPr>
          <p:cNvPr id="3" name="Tijdelijke aanduiding voor inhoud 2"/>
          <p:cNvSpPr>
            <a:spLocks noGrp="1"/>
          </p:cNvSpPr>
          <p:nvPr>
            <p:ph idx="1"/>
          </p:nvPr>
        </p:nvSpPr>
        <p:spPr>
          <a:xfrm>
            <a:off x="1043608" y="1700808"/>
            <a:ext cx="6912884" cy="4752528"/>
          </a:xfrm>
        </p:spPr>
        <p:txBody>
          <a:bodyPr>
            <a:noAutofit/>
          </a:bodyPr>
          <a:lstStyle/>
          <a:p>
            <a:pPr>
              <a:defRPr/>
            </a:pPr>
            <a:r>
              <a:rPr lang="nl-NL" dirty="0">
                <a:solidFill>
                  <a:schemeClr val="tx1">
                    <a:lumMod val="50000"/>
                    <a:lumOff val="50000"/>
                  </a:schemeClr>
                </a:solidFill>
                <a:latin typeface="Franklin Gothic Medium" pitchFamily="34" charset="0"/>
              </a:rPr>
              <a:t>Nattende huid</a:t>
            </a:r>
          </a:p>
          <a:p>
            <a:pPr lvl="1">
              <a:defRPr/>
            </a:pPr>
            <a:r>
              <a:rPr lang="nl-NL" sz="2400" dirty="0">
                <a:solidFill>
                  <a:schemeClr val="tx1">
                    <a:lumMod val="50000"/>
                    <a:lumOff val="50000"/>
                  </a:schemeClr>
                </a:solidFill>
                <a:latin typeface="Franklin Gothic Medium" pitchFamily="34" charset="0"/>
                <a:sym typeface="Wingdings" pitchFamily="2" charset="2"/>
              </a:rPr>
              <a:t>indrogend z</a:t>
            </a:r>
            <a:r>
              <a:rPr lang="nl-NL" sz="2400" dirty="0">
                <a:solidFill>
                  <a:schemeClr val="tx1">
                    <a:lumMod val="50000"/>
                    <a:lumOff val="50000"/>
                  </a:schemeClr>
                </a:solidFill>
                <a:latin typeface="Franklin Gothic Medium" pitchFamily="34" charset="0"/>
              </a:rPr>
              <a:t>inkoxidesmeersel of ZOK-zalf</a:t>
            </a:r>
          </a:p>
          <a:p>
            <a:pPr lvl="2">
              <a:defRPr/>
            </a:pPr>
            <a:r>
              <a:rPr lang="nl-NL" sz="2400" dirty="0">
                <a:solidFill>
                  <a:schemeClr val="tx1">
                    <a:lumMod val="50000"/>
                    <a:lumOff val="50000"/>
                  </a:schemeClr>
                </a:solidFill>
                <a:latin typeface="Franklin Gothic Medium" pitchFamily="34" charset="0"/>
                <a:sym typeface="Wingdings" pitchFamily="2" charset="2"/>
              </a:rPr>
              <a:t>Na behandeling huid afdekken; na wisseling verband de huid schoonmaken met olie (bv. paraffine)</a:t>
            </a:r>
          </a:p>
          <a:p>
            <a:pPr lvl="1">
              <a:defRPr/>
            </a:pPr>
            <a:r>
              <a:rPr lang="nl-NL" sz="2400" dirty="0">
                <a:solidFill>
                  <a:schemeClr val="tx1">
                    <a:lumMod val="50000"/>
                    <a:lumOff val="50000"/>
                  </a:schemeClr>
                </a:solidFill>
                <a:latin typeface="Franklin Gothic Medium" pitchFamily="34" charset="0"/>
                <a:sym typeface="Wingdings" pitchFamily="2" charset="2"/>
              </a:rPr>
              <a:t>Omslag gedrenkt,  in bv. Water</a:t>
            </a:r>
          </a:p>
          <a:p>
            <a:pPr>
              <a:defRPr/>
            </a:pPr>
            <a:r>
              <a:rPr lang="nl-NL" dirty="0">
                <a:solidFill>
                  <a:schemeClr val="tx1">
                    <a:lumMod val="50000"/>
                    <a:lumOff val="50000"/>
                  </a:schemeClr>
                </a:solidFill>
                <a:latin typeface="Franklin Gothic Medium" pitchFamily="34" charset="0"/>
                <a:sym typeface="Wingdings" pitchFamily="2" charset="2"/>
              </a:rPr>
              <a:t>Droge huid</a:t>
            </a:r>
          </a:p>
          <a:p>
            <a:pPr lvl="1">
              <a:defRPr/>
            </a:pPr>
            <a:r>
              <a:rPr lang="nl-NL" sz="2400" dirty="0">
                <a:solidFill>
                  <a:schemeClr val="tx1">
                    <a:lumMod val="50000"/>
                    <a:lumOff val="50000"/>
                  </a:schemeClr>
                </a:solidFill>
                <a:latin typeface="Franklin Gothic Medium" pitchFamily="34" charset="0"/>
                <a:sym typeface="Wingdings" pitchFamily="2" charset="2"/>
              </a:rPr>
              <a:t>Uitdroging tegengaan, bv. Vette crème, (vette) zalf</a:t>
            </a:r>
          </a:p>
          <a:p>
            <a:pPr lvl="1">
              <a:defRPr/>
            </a:pPr>
            <a:r>
              <a:rPr lang="nl-NL" sz="2400" dirty="0">
                <a:solidFill>
                  <a:schemeClr val="tx1">
                    <a:lumMod val="50000"/>
                    <a:lumOff val="50000"/>
                  </a:schemeClr>
                </a:solidFill>
                <a:latin typeface="Franklin Gothic Medium" pitchFamily="34" charset="0"/>
                <a:sym typeface="Wingdings" pitchFamily="2" charset="2"/>
              </a:rPr>
              <a:t>Zalf geeft huid glanzend laagje, dus overdag crème en ‘s nachts zalf</a:t>
            </a:r>
          </a:p>
        </p:txBody>
      </p:sp>
    </p:spTree>
    <p:extLst>
      <p:ext uri="{BB962C8B-B14F-4D97-AF65-F5344CB8AC3E}">
        <p14:creationId xmlns:p14="http://schemas.microsoft.com/office/powerpoint/2010/main" val="223133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745152"/>
          </a:xfrm>
        </p:spPr>
        <p:txBody>
          <a:bodyPr/>
          <a:lstStyle/>
          <a:p>
            <a:r>
              <a:rPr lang="nl-NL" dirty="0">
                <a:solidFill>
                  <a:schemeClr val="tx1">
                    <a:lumMod val="50000"/>
                    <a:lumOff val="50000"/>
                  </a:schemeClr>
                </a:solidFill>
                <a:latin typeface="Franklin Gothic Medium" pitchFamily="34" charset="0"/>
              </a:rPr>
              <a:t>Keuze toedieningsvorm</a:t>
            </a:r>
          </a:p>
        </p:txBody>
      </p:sp>
      <p:sp>
        <p:nvSpPr>
          <p:cNvPr id="3" name="Tijdelijke aanduiding voor inhoud 2"/>
          <p:cNvSpPr>
            <a:spLocks noGrp="1"/>
          </p:cNvSpPr>
          <p:nvPr>
            <p:ph idx="1"/>
          </p:nvPr>
        </p:nvSpPr>
        <p:spPr>
          <a:xfrm>
            <a:off x="1043608" y="2276872"/>
            <a:ext cx="6912884" cy="4057676"/>
          </a:xfrm>
        </p:spPr>
        <p:txBody>
          <a:bodyPr>
            <a:normAutofit/>
          </a:bodyPr>
          <a:lstStyle/>
          <a:p>
            <a:pPr>
              <a:defRPr/>
            </a:pPr>
            <a:r>
              <a:rPr lang="nl-NL" dirty="0">
                <a:solidFill>
                  <a:schemeClr val="tx1">
                    <a:lumMod val="50000"/>
                    <a:lumOff val="50000"/>
                  </a:schemeClr>
                </a:solidFill>
                <a:latin typeface="Franklin Gothic Medium" pitchFamily="34" charset="0"/>
              </a:rPr>
              <a:t>Behaarde (hoofd)huid</a:t>
            </a:r>
          </a:p>
          <a:p>
            <a:pPr lvl="1">
              <a:defRPr/>
            </a:pPr>
            <a:r>
              <a:rPr lang="nl-NL" sz="2400" dirty="0">
                <a:solidFill>
                  <a:schemeClr val="tx1">
                    <a:lumMod val="50000"/>
                    <a:lumOff val="50000"/>
                  </a:schemeClr>
                </a:solidFill>
                <a:latin typeface="Franklin Gothic Medium" pitchFamily="34" charset="0"/>
              </a:rPr>
              <a:t>Behandelen met oplossingen en gelen: makkelijk afwasbaar</a:t>
            </a:r>
          </a:p>
          <a:p>
            <a:pPr lvl="1">
              <a:defRPr/>
            </a:pPr>
            <a:r>
              <a:rPr lang="nl-NL" sz="2400" dirty="0">
                <a:solidFill>
                  <a:schemeClr val="tx1">
                    <a:lumMod val="50000"/>
                    <a:lumOff val="50000"/>
                  </a:schemeClr>
                </a:solidFill>
                <a:latin typeface="Franklin Gothic Medium" pitchFamily="34" charset="0"/>
              </a:rPr>
              <a:t>Bv. </a:t>
            </a:r>
            <a:r>
              <a:rPr lang="nl-NL" sz="2400" dirty="0" err="1">
                <a:solidFill>
                  <a:schemeClr val="tx1">
                    <a:lumMod val="50000"/>
                    <a:lumOff val="50000"/>
                  </a:schemeClr>
                </a:solidFill>
                <a:latin typeface="Franklin Gothic Medium" pitchFamily="34" charset="0"/>
              </a:rPr>
              <a:t>lanettesmeersel</a:t>
            </a:r>
            <a:endParaRPr lang="nl-NL" sz="2400" dirty="0">
              <a:solidFill>
                <a:schemeClr val="tx1">
                  <a:lumMod val="50000"/>
                  <a:lumOff val="50000"/>
                </a:schemeClr>
              </a:solidFill>
              <a:latin typeface="Franklin Gothic Medium" pitchFamily="34" charset="0"/>
            </a:endParaRPr>
          </a:p>
          <a:p>
            <a:pPr lvl="1">
              <a:defRPr/>
            </a:pPr>
            <a:endParaRPr lang="nl-NL" sz="2400" dirty="0">
              <a:solidFill>
                <a:schemeClr val="tx1">
                  <a:lumMod val="50000"/>
                  <a:lumOff val="50000"/>
                </a:schemeClr>
              </a:solidFill>
              <a:latin typeface="Franklin Gothic Medium" pitchFamily="34" charset="0"/>
              <a:sym typeface="Wingdings" pitchFamily="2" charset="2"/>
            </a:endParaRPr>
          </a:p>
          <a:p>
            <a:pPr>
              <a:defRPr/>
            </a:pPr>
            <a:r>
              <a:rPr lang="nl-NL" dirty="0">
                <a:solidFill>
                  <a:schemeClr val="tx1">
                    <a:lumMod val="50000"/>
                    <a:lumOff val="50000"/>
                  </a:schemeClr>
                </a:solidFill>
                <a:latin typeface="Franklin Gothic Medium" pitchFamily="34" charset="0"/>
              </a:rPr>
              <a:t>Mondslijmvlies</a:t>
            </a:r>
          </a:p>
          <a:p>
            <a:pPr lvl="1">
              <a:defRPr/>
            </a:pPr>
            <a:r>
              <a:rPr lang="nl-NL" sz="2400" dirty="0">
                <a:solidFill>
                  <a:schemeClr val="tx1">
                    <a:lumMod val="50000"/>
                    <a:lumOff val="50000"/>
                  </a:schemeClr>
                </a:solidFill>
                <a:latin typeface="Franklin Gothic Medium" pitchFamily="34" charset="0"/>
              </a:rPr>
              <a:t>Moet goed hechten aan slijmvlies</a:t>
            </a:r>
          </a:p>
          <a:p>
            <a:pPr lvl="1">
              <a:defRPr/>
            </a:pPr>
            <a:r>
              <a:rPr lang="nl-NL" sz="2400" dirty="0" err="1">
                <a:solidFill>
                  <a:schemeClr val="tx1">
                    <a:lumMod val="50000"/>
                    <a:lumOff val="50000"/>
                  </a:schemeClr>
                </a:solidFill>
                <a:latin typeface="Franklin Gothic Medium" pitchFamily="34" charset="0"/>
              </a:rPr>
              <a:t>Hypromellosezalf</a:t>
            </a:r>
            <a:r>
              <a:rPr lang="nl-NL" sz="2400" dirty="0">
                <a:solidFill>
                  <a:schemeClr val="tx1">
                    <a:lumMod val="50000"/>
                    <a:lumOff val="50000"/>
                  </a:schemeClr>
                </a:solidFill>
                <a:latin typeface="Franklin Gothic Medium" pitchFamily="34" charset="0"/>
              </a:rPr>
              <a:t> </a:t>
            </a:r>
          </a:p>
        </p:txBody>
      </p:sp>
    </p:spTree>
    <p:extLst>
      <p:ext uri="{BB962C8B-B14F-4D97-AF65-F5344CB8AC3E}">
        <p14:creationId xmlns:p14="http://schemas.microsoft.com/office/powerpoint/2010/main" val="178904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745152"/>
          </a:xfrm>
        </p:spPr>
        <p:txBody>
          <a:bodyPr>
            <a:normAutofit fontScale="90000"/>
          </a:bodyPr>
          <a:lstStyle/>
          <a:p>
            <a:r>
              <a:rPr lang="nl-NL" dirty="0">
                <a:solidFill>
                  <a:schemeClr val="tx1">
                    <a:lumMod val="50000"/>
                    <a:lumOff val="50000"/>
                  </a:schemeClr>
                </a:solidFill>
                <a:latin typeface="Franklin Gothic Medium" pitchFamily="34" charset="0"/>
              </a:rPr>
              <a:t>Aanbrengen: hoe dik en hoe vaak?</a:t>
            </a:r>
          </a:p>
        </p:txBody>
      </p:sp>
      <p:sp>
        <p:nvSpPr>
          <p:cNvPr id="3" name="Tijdelijke aanduiding voor inhoud 2"/>
          <p:cNvSpPr>
            <a:spLocks noGrp="1"/>
          </p:cNvSpPr>
          <p:nvPr>
            <p:ph idx="1"/>
          </p:nvPr>
        </p:nvSpPr>
        <p:spPr>
          <a:xfrm>
            <a:off x="1043608" y="2276872"/>
            <a:ext cx="6912884" cy="4057676"/>
          </a:xfrm>
        </p:spPr>
        <p:txBody>
          <a:bodyPr>
            <a:normAutofit/>
          </a:bodyPr>
          <a:lstStyle/>
          <a:p>
            <a:pPr>
              <a:defRPr/>
            </a:pPr>
            <a:r>
              <a:rPr lang="nl-NL" dirty="0">
                <a:solidFill>
                  <a:schemeClr val="tx1">
                    <a:lumMod val="50000"/>
                    <a:lumOff val="50000"/>
                  </a:schemeClr>
                </a:solidFill>
                <a:latin typeface="Franklin Gothic Medium" pitchFamily="34" charset="0"/>
              </a:rPr>
              <a:t>Hulpmiddel = </a:t>
            </a:r>
            <a:r>
              <a:rPr lang="nl-NL" dirty="0" err="1">
                <a:solidFill>
                  <a:schemeClr val="tx1">
                    <a:lumMod val="50000"/>
                    <a:lumOff val="50000"/>
                  </a:schemeClr>
                </a:solidFill>
                <a:latin typeface="Franklin Gothic Medium" pitchFamily="34" charset="0"/>
              </a:rPr>
              <a:t>finger</a:t>
            </a:r>
            <a:r>
              <a:rPr lang="nl-NL" dirty="0">
                <a:solidFill>
                  <a:schemeClr val="tx1">
                    <a:lumMod val="50000"/>
                    <a:lumOff val="50000"/>
                  </a:schemeClr>
                </a:solidFill>
                <a:latin typeface="Franklin Gothic Medium" pitchFamily="34" charset="0"/>
              </a:rPr>
              <a:t> tip unit (FTU), indien </a:t>
            </a:r>
            <a:r>
              <a:rPr lang="nl-NL" dirty="0" err="1">
                <a:solidFill>
                  <a:schemeClr val="tx1">
                    <a:lumMod val="50000"/>
                    <a:lumOff val="50000"/>
                  </a:schemeClr>
                </a:solidFill>
                <a:latin typeface="Franklin Gothic Medium" pitchFamily="34" charset="0"/>
              </a:rPr>
              <a:t>gnm</a:t>
            </a:r>
            <a:r>
              <a:rPr lang="nl-NL" dirty="0">
                <a:solidFill>
                  <a:schemeClr val="tx1">
                    <a:lumMod val="50000"/>
                    <a:lumOff val="50000"/>
                  </a:schemeClr>
                </a:solidFill>
                <a:latin typeface="Franklin Gothic Medium" pitchFamily="34" charset="0"/>
              </a:rPr>
              <a:t> in preparaat zit</a:t>
            </a:r>
          </a:p>
          <a:p>
            <a:pPr>
              <a:defRPr/>
            </a:pPr>
            <a:endParaRPr lang="nl-NL" sz="2400" dirty="0">
              <a:solidFill>
                <a:schemeClr val="tx1">
                  <a:lumMod val="50000"/>
                  <a:lumOff val="50000"/>
                </a:schemeClr>
              </a:solidFill>
              <a:latin typeface="Franklin Gothic Medium" pitchFamily="34" charset="0"/>
            </a:endParaRPr>
          </a:p>
          <a:p>
            <a:pPr>
              <a:defRPr/>
            </a:pPr>
            <a:endParaRPr lang="nl-NL" dirty="0">
              <a:solidFill>
                <a:schemeClr val="tx1">
                  <a:lumMod val="50000"/>
                  <a:lumOff val="50000"/>
                </a:schemeClr>
              </a:solidFill>
              <a:latin typeface="Franklin Gothic Medium" pitchFamily="34" charset="0"/>
            </a:endParaRPr>
          </a:p>
          <a:p>
            <a:pPr>
              <a:defRPr/>
            </a:pPr>
            <a:r>
              <a:rPr lang="nl-NL" sz="2400" dirty="0">
                <a:solidFill>
                  <a:schemeClr val="tx1">
                    <a:lumMod val="50000"/>
                    <a:lumOff val="50000"/>
                  </a:schemeClr>
                </a:solidFill>
                <a:latin typeface="Franklin Gothic Medium" pitchFamily="34" charset="0"/>
              </a:rPr>
              <a:t>Basiscrème/zalf: </a:t>
            </a:r>
            <a:r>
              <a:rPr lang="nl-NL" sz="2400" dirty="0" err="1">
                <a:solidFill>
                  <a:schemeClr val="tx1">
                    <a:lumMod val="50000"/>
                    <a:lumOff val="50000"/>
                  </a:schemeClr>
                </a:solidFill>
                <a:latin typeface="Franklin Gothic Medium" pitchFamily="34" charset="0"/>
              </a:rPr>
              <a:t>evt</a:t>
            </a:r>
            <a:r>
              <a:rPr lang="nl-NL" sz="2400" dirty="0">
                <a:solidFill>
                  <a:schemeClr val="tx1">
                    <a:lumMod val="50000"/>
                    <a:lumOff val="50000"/>
                  </a:schemeClr>
                </a:solidFill>
                <a:latin typeface="Franklin Gothic Medium" pitchFamily="34" charset="0"/>
              </a:rPr>
              <a:t> royaal aanbrengen</a:t>
            </a:r>
          </a:p>
        </p:txBody>
      </p:sp>
    </p:spTree>
    <p:extLst>
      <p:ext uri="{BB962C8B-B14F-4D97-AF65-F5344CB8AC3E}">
        <p14:creationId xmlns:p14="http://schemas.microsoft.com/office/powerpoint/2010/main" val="359871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43490" y="1027664"/>
            <a:ext cx="7024744" cy="817160"/>
          </a:xfrm>
        </p:spPr>
        <p:txBody>
          <a:bodyPr/>
          <a:lstStyle/>
          <a:p>
            <a:r>
              <a:rPr lang="en-US" dirty="0" err="1">
                <a:solidFill>
                  <a:schemeClr val="tx1">
                    <a:lumMod val="50000"/>
                    <a:lumOff val="50000"/>
                  </a:schemeClr>
                </a:solidFill>
                <a:latin typeface="Franklin Gothic Medium" pitchFamily="34" charset="0"/>
              </a:rPr>
              <a:t>Aantal</a:t>
            </a:r>
            <a:r>
              <a:rPr lang="en-US" dirty="0">
                <a:solidFill>
                  <a:schemeClr val="tx1">
                    <a:lumMod val="50000"/>
                    <a:lumOff val="50000"/>
                  </a:schemeClr>
                </a:solidFill>
                <a:latin typeface="Franklin Gothic Medium" pitchFamily="34" charset="0"/>
              </a:rPr>
              <a:t> FTU’s (Finger Tip Unit)</a:t>
            </a:r>
            <a:endParaRPr lang="nl-NL" dirty="0">
              <a:solidFill>
                <a:schemeClr val="tx1">
                  <a:lumMod val="50000"/>
                  <a:lumOff val="50000"/>
                </a:schemeClr>
              </a:solidFill>
              <a:latin typeface="Franklin Gothic Medium" pitchFamily="34" charset="0"/>
            </a:endParaRPr>
          </a:p>
        </p:txBody>
      </p:sp>
      <p:pic>
        <p:nvPicPr>
          <p:cNvPr id="4" name="Tijdelijke aanduiding voor inhoud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2132856"/>
            <a:ext cx="6189211" cy="2413620"/>
          </a:xfrm>
        </p:spPr>
      </p:pic>
      <p:pic>
        <p:nvPicPr>
          <p:cNvPr id="7" name="Tijdelijke aanduiding voor inhoud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80112" y="4546476"/>
            <a:ext cx="2647950" cy="1724025"/>
          </a:xfrm>
        </p:spPr>
      </p:pic>
    </p:spTree>
    <p:extLst>
      <p:ext uri="{BB962C8B-B14F-4D97-AF65-F5344CB8AC3E}">
        <p14:creationId xmlns:p14="http://schemas.microsoft.com/office/powerpoint/2010/main" val="133732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sz="4000" dirty="0" err="1">
                <a:solidFill>
                  <a:schemeClr val="tx1">
                    <a:lumMod val="50000"/>
                    <a:lumOff val="50000"/>
                  </a:schemeClr>
                </a:solidFill>
                <a:latin typeface="Franklin Gothic Medium" pitchFamily="34" charset="0"/>
              </a:rPr>
              <a:t>Ziektebeelden</a:t>
            </a:r>
            <a:endParaRPr lang="nl-NL" sz="4000" dirty="0">
              <a:solidFill>
                <a:schemeClr val="tx1">
                  <a:lumMod val="50000"/>
                  <a:lumOff val="50000"/>
                </a:schemeClr>
              </a:solidFill>
              <a:latin typeface="Franklin Gothic Medium" pitchFamily="34" charset="0"/>
            </a:endParaRPr>
          </a:p>
        </p:txBody>
      </p:sp>
      <p:sp>
        <p:nvSpPr>
          <p:cNvPr id="6" name="Tijdelijke aanduiding voor tekst 5"/>
          <p:cNvSpPr>
            <a:spLocks noGrp="1"/>
          </p:cNvSpPr>
          <p:nvPr>
            <p:ph type="body" sz="half" idx="2"/>
          </p:nvPr>
        </p:nvSpPr>
        <p:spPr/>
        <p:txBody>
          <a:bodyPr/>
          <a:lstStyle/>
          <a:p>
            <a:endParaRPr lang="nl-NL" dirty="0"/>
          </a:p>
        </p:txBody>
      </p:sp>
      <p:pic>
        <p:nvPicPr>
          <p:cNvPr id="11" name="Tijdelijke aanduiding voor afbeelding 10"/>
          <p:cNvPicPr>
            <a:picLocks noGrp="1" noChangeAspect="1"/>
          </p:cNvPicPr>
          <p:nvPr>
            <p:ph type="pic" idx="1"/>
          </p:nvPr>
        </p:nvPicPr>
        <p:blipFill>
          <a:blip r:embed="rId2">
            <a:extLst>
              <a:ext uri="{28A0092B-C50C-407E-A947-70E740481C1C}">
                <a14:useLocalDpi xmlns:a14="http://schemas.microsoft.com/office/drawing/2010/main" val="0"/>
              </a:ext>
            </a:extLst>
          </a:blip>
          <a:srcRect l="29526" r="29526"/>
          <a:stretch>
            <a:fillRect/>
          </a:stretch>
        </p:blipFill>
        <p:spPr/>
      </p:pic>
    </p:spTree>
    <p:extLst>
      <p:ext uri="{BB962C8B-B14F-4D97-AF65-F5344CB8AC3E}">
        <p14:creationId xmlns:p14="http://schemas.microsoft.com/office/powerpoint/2010/main" val="315194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solidFill>
                  <a:schemeClr val="tx1">
                    <a:lumMod val="50000"/>
                    <a:lumOff val="50000"/>
                  </a:schemeClr>
                </a:solidFill>
                <a:latin typeface="Franklin Gothic Medium" pitchFamily="34" charset="0"/>
              </a:rPr>
              <a:t>Eczeem</a:t>
            </a:r>
          </a:p>
        </p:txBody>
      </p:sp>
      <p:sp>
        <p:nvSpPr>
          <p:cNvPr id="6" name="Tijdelijke aanduiding voor inhoud 5"/>
          <p:cNvSpPr>
            <a:spLocks noGrp="1"/>
          </p:cNvSpPr>
          <p:nvPr>
            <p:ph idx="1"/>
          </p:nvPr>
        </p:nvSpPr>
        <p:spPr/>
        <p:txBody>
          <a:bodyPr/>
          <a:lstStyle/>
          <a:p>
            <a:pPr>
              <a:defRPr/>
            </a:pPr>
            <a:r>
              <a:rPr lang="nl-NL" dirty="0">
                <a:solidFill>
                  <a:schemeClr val="tx1">
                    <a:lumMod val="50000"/>
                    <a:lumOff val="50000"/>
                  </a:schemeClr>
                </a:solidFill>
                <a:latin typeface="Franklin Gothic Medium" pitchFamily="34" charset="0"/>
              </a:rPr>
              <a:t>Meest voorkomende chronische huidaandoening</a:t>
            </a:r>
          </a:p>
          <a:p>
            <a:pPr>
              <a:defRPr/>
            </a:pPr>
            <a:r>
              <a:rPr lang="nl-NL" dirty="0">
                <a:solidFill>
                  <a:schemeClr val="tx1">
                    <a:lumMod val="50000"/>
                    <a:lumOff val="50000"/>
                  </a:schemeClr>
                </a:solidFill>
                <a:latin typeface="Franklin Gothic Medium" pitchFamily="34" charset="0"/>
              </a:rPr>
              <a:t>Ontsteking van de huid</a:t>
            </a:r>
          </a:p>
          <a:p>
            <a:pPr>
              <a:defRPr/>
            </a:pPr>
            <a:r>
              <a:rPr lang="nl-NL" dirty="0">
                <a:solidFill>
                  <a:schemeClr val="tx1">
                    <a:lumMod val="50000"/>
                    <a:lumOff val="50000"/>
                  </a:schemeClr>
                </a:solidFill>
                <a:latin typeface="Franklin Gothic Medium" pitchFamily="34" charset="0"/>
              </a:rPr>
              <a:t>Symptomen: </a:t>
            </a:r>
          </a:p>
          <a:p>
            <a:pPr lvl="1">
              <a:defRPr/>
            </a:pPr>
            <a:r>
              <a:rPr lang="nl-NL" dirty="0">
                <a:solidFill>
                  <a:schemeClr val="tx1">
                    <a:lumMod val="50000"/>
                    <a:lumOff val="50000"/>
                  </a:schemeClr>
                </a:solidFill>
                <a:latin typeface="Franklin Gothic Medium" pitchFamily="34" charset="0"/>
              </a:rPr>
              <a:t>Roodheid, jeuk, droge en schilferende huid, verdikking van de huid, infecties, blaren, pigmentverandering </a:t>
            </a:r>
          </a:p>
          <a:p>
            <a:endParaRPr lang="nl-NL" dirty="0"/>
          </a:p>
        </p:txBody>
      </p:sp>
    </p:spTree>
    <p:extLst>
      <p:ext uri="{BB962C8B-B14F-4D97-AF65-F5344CB8AC3E}">
        <p14:creationId xmlns:p14="http://schemas.microsoft.com/office/powerpoint/2010/main" val="255350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latin typeface="Franklin Gothic Medium" pitchFamily="34" charset="0"/>
              </a:rPr>
              <a:t>Eczeem onderverdeling</a:t>
            </a:r>
          </a:p>
        </p:txBody>
      </p:sp>
      <p:sp>
        <p:nvSpPr>
          <p:cNvPr id="3" name="Tijdelijke aanduiding voor inhoud 2"/>
          <p:cNvSpPr>
            <a:spLocks noGrp="1"/>
          </p:cNvSpPr>
          <p:nvPr>
            <p:ph idx="1"/>
          </p:nvPr>
        </p:nvSpPr>
        <p:spPr/>
        <p:txBody>
          <a:bodyPr/>
          <a:lstStyle/>
          <a:p>
            <a:endParaRPr lang="nl-NL" dirty="0"/>
          </a:p>
          <a:p>
            <a:r>
              <a:rPr lang="nl-NL" dirty="0">
                <a:solidFill>
                  <a:schemeClr val="tx1">
                    <a:lumMod val="50000"/>
                    <a:lumOff val="50000"/>
                  </a:schemeClr>
                </a:solidFill>
                <a:latin typeface="Franklin Gothic Medium" pitchFamily="34" charset="0"/>
              </a:rPr>
              <a:t>Meest voorkomend:</a:t>
            </a:r>
          </a:p>
          <a:p>
            <a:pPr lvl="1"/>
            <a:r>
              <a:rPr lang="nl-NL" sz="2400" dirty="0">
                <a:solidFill>
                  <a:schemeClr val="tx1">
                    <a:lumMod val="50000"/>
                    <a:lumOff val="50000"/>
                  </a:schemeClr>
                </a:solidFill>
                <a:latin typeface="Franklin Gothic Medium" pitchFamily="34" charset="0"/>
              </a:rPr>
              <a:t>Atopisch/constitutioneel eczeem</a:t>
            </a:r>
          </a:p>
          <a:p>
            <a:pPr lvl="1"/>
            <a:r>
              <a:rPr lang="nl-NL" sz="2400" dirty="0">
                <a:solidFill>
                  <a:schemeClr val="tx1">
                    <a:lumMod val="50000"/>
                    <a:lumOff val="50000"/>
                  </a:schemeClr>
                </a:solidFill>
                <a:latin typeface="Franklin Gothic Medium" pitchFamily="34" charset="0"/>
              </a:rPr>
              <a:t>Contacteczeem</a:t>
            </a:r>
          </a:p>
          <a:p>
            <a:pPr lvl="1"/>
            <a:r>
              <a:rPr lang="nl-NL" sz="2400" dirty="0" err="1">
                <a:solidFill>
                  <a:schemeClr val="tx1">
                    <a:lumMod val="50000"/>
                    <a:lumOff val="50000"/>
                  </a:schemeClr>
                </a:solidFill>
                <a:latin typeface="Franklin Gothic Medium" pitchFamily="34" charset="0"/>
              </a:rPr>
              <a:t>Seborroïsch</a:t>
            </a:r>
            <a:r>
              <a:rPr lang="nl-NL" sz="2400" dirty="0">
                <a:solidFill>
                  <a:schemeClr val="tx1">
                    <a:lumMod val="50000"/>
                    <a:lumOff val="50000"/>
                  </a:schemeClr>
                </a:solidFill>
                <a:latin typeface="Franklin Gothic Medium" pitchFamily="34" charset="0"/>
              </a:rPr>
              <a:t> eczeem</a:t>
            </a:r>
          </a:p>
        </p:txBody>
      </p:sp>
    </p:spTree>
    <p:extLst>
      <p:ext uri="{BB962C8B-B14F-4D97-AF65-F5344CB8AC3E}">
        <p14:creationId xmlns:p14="http://schemas.microsoft.com/office/powerpoint/2010/main" val="339359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115616" y="908720"/>
            <a:ext cx="7024744" cy="720080"/>
          </a:xfrm>
        </p:spPr>
        <p:txBody>
          <a:bodyPr>
            <a:normAutofit fontScale="90000"/>
          </a:bodyPr>
          <a:lstStyle/>
          <a:p>
            <a:r>
              <a:rPr lang="nl-NL" dirty="0">
                <a:solidFill>
                  <a:schemeClr val="tx1">
                    <a:lumMod val="50000"/>
                    <a:lumOff val="50000"/>
                  </a:schemeClr>
                </a:solidFill>
                <a:latin typeface="Franklin Gothic Medium" pitchFamily="34" charset="0"/>
              </a:rPr>
              <a:t>Atopisch/constitutioneel eczeem</a:t>
            </a:r>
          </a:p>
        </p:txBody>
      </p:sp>
      <p:sp>
        <p:nvSpPr>
          <p:cNvPr id="6" name="Tijdelijke aanduiding voor inhoud 5"/>
          <p:cNvSpPr>
            <a:spLocks noGrp="1"/>
          </p:cNvSpPr>
          <p:nvPr>
            <p:ph sz="quarter" idx="14"/>
          </p:nvPr>
        </p:nvSpPr>
        <p:spPr>
          <a:xfrm>
            <a:off x="3923928" y="1772816"/>
            <a:ext cx="4608512" cy="4536504"/>
          </a:xfrm>
        </p:spPr>
        <p:txBody>
          <a:bodyPr>
            <a:normAutofit/>
          </a:bodyPr>
          <a:lstStyle/>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Veroorzaakt door allergie</a:t>
            </a:r>
          </a:p>
          <a:p>
            <a:pPr lvl="1"/>
            <a:r>
              <a:rPr lang="nl-NL" dirty="0">
                <a:solidFill>
                  <a:schemeClr val="tx1">
                    <a:lumMod val="50000"/>
                    <a:lumOff val="50000"/>
                  </a:schemeClr>
                </a:solidFill>
                <a:latin typeface="Franklin Gothic Medium" pitchFamily="34" charset="0"/>
              </a:rPr>
              <a:t>Hangt samen met astma en hooikoorts</a:t>
            </a:r>
          </a:p>
          <a:p>
            <a:pPr marL="365760" lvl="1" indent="0">
              <a:buNone/>
            </a:pPr>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Erfelijk bepaald</a:t>
            </a:r>
          </a:p>
          <a:p>
            <a:endParaRPr lang="nl-NL" dirty="0"/>
          </a:p>
        </p:txBody>
      </p:sp>
      <p:pic>
        <p:nvPicPr>
          <p:cNvPr id="7"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57746" y="1772816"/>
            <a:ext cx="1967944" cy="14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573016"/>
            <a:ext cx="19780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54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34630" y="1787359"/>
            <a:ext cx="3300984" cy="1463040"/>
          </a:xfrm>
        </p:spPr>
        <p:txBody>
          <a:bodyPr>
            <a:normAutofit/>
          </a:bodyPr>
          <a:lstStyle/>
          <a:p>
            <a:r>
              <a:rPr lang="nl-NL" dirty="0"/>
              <a:t>Toedieningsvormen op de huid</a:t>
            </a:r>
          </a:p>
        </p:txBody>
      </p:sp>
      <p:pic>
        <p:nvPicPr>
          <p:cNvPr id="11" name="Tijdelijke aanduiding voor afbeelding 10"/>
          <p:cNvPicPr>
            <a:picLocks noGrp="1" noChangeAspect="1"/>
          </p:cNvPicPr>
          <p:nvPr>
            <p:ph type="pic" idx="1"/>
          </p:nvPr>
        </p:nvPicPr>
        <p:blipFill>
          <a:blip r:embed="rId2"/>
          <a:srcRect l="19289" r="19289"/>
          <a:stretch>
            <a:fillRect/>
          </a:stretch>
        </p:blipFill>
        <p:spPr>
          <a:prstGeom prst="rect">
            <a:avLst/>
          </a:prstGeom>
        </p:spPr>
      </p:pic>
      <p:sp>
        <p:nvSpPr>
          <p:cNvPr id="10" name="Tijdelijke aanduiding voor tekst 9"/>
          <p:cNvSpPr>
            <a:spLocks noGrp="1"/>
          </p:cNvSpPr>
          <p:nvPr>
            <p:ph type="body" sz="half" idx="2"/>
          </p:nvPr>
        </p:nvSpPr>
        <p:spPr/>
        <p:txBody>
          <a:bodyPr/>
          <a:lstStyle/>
          <a:p>
            <a:endParaRPr lang="nl-NL"/>
          </a:p>
        </p:txBody>
      </p:sp>
      <p:pic>
        <p:nvPicPr>
          <p:cNvPr id="7" name="Afbeelding 6"/>
          <p:cNvPicPr>
            <a:picLocks noChangeAspect="1"/>
          </p:cNvPicPr>
          <p:nvPr/>
        </p:nvPicPr>
        <p:blipFill>
          <a:blip r:embed="rId3"/>
          <a:stretch>
            <a:fillRect/>
          </a:stretch>
        </p:blipFill>
        <p:spPr>
          <a:xfrm>
            <a:off x="4594386" y="3830750"/>
            <a:ext cx="3590729" cy="2118530"/>
          </a:xfrm>
          <a:prstGeom prst="rect">
            <a:avLst/>
          </a:prstGeom>
        </p:spPr>
      </p:pic>
    </p:spTree>
    <p:extLst>
      <p:ext uri="{BB962C8B-B14F-4D97-AF65-F5344CB8AC3E}">
        <p14:creationId xmlns:p14="http://schemas.microsoft.com/office/powerpoint/2010/main" val="296485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836712"/>
            <a:ext cx="7024744" cy="720080"/>
          </a:xfrm>
        </p:spPr>
        <p:txBody>
          <a:bodyPr>
            <a:normAutofit/>
          </a:bodyPr>
          <a:lstStyle/>
          <a:p>
            <a:r>
              <a:rPr lang="nl-NL" dirty="0">
                <a:solidFill>
                  <a:schemeClr val="tx1">
                    <a:lumMod val="50000"/>
                    <a:lumOff val="50000"/>
                  </a:schemeClr>
                </a:solidFill>
                <a:latin typeface="Franklin Gothic Medium" pitchFamily="34" charset="0"/>
              </a:rPr>
              <a:t>Behandeling atopisch eczeem</a:t>
            </a:r>
          </a:p>
        </p:txBody>
      </p:sp>
      <p:sp>
        <p:nvSpPr>
          <p:cNvPr id="3" name="Tijdelijke aanduiding voor inhoud 2"/>
          <p:cNvSpPr>
            <a:spLocks noGrp="1"/>
          </p:cNvSpPr>
          <p:nvPr>
            <p:ph idx="1"/>
          </p:nvPr>
        </p:nvSpPr>
        <p:spPr>
          <a:xfrm>
            <a:off x="1043492" y="1628800"/>
            <a:ext cx="6777317" cy="4752528"/>
          </a:xfrm>
        </p:spPr>
        <p:txBody>
          <a:bodyPr>
            <a:normAutofit/>
          </a:bodyPr>
          <a:lstStyle/>
          <a:p>
            <a:endParaRPr lang="nl-NL" dirty="0">
              <a:solidFill>
                <a:schemeClr val="tx1">
                  <a:lumMod val="50000"/>
                  <a:lumOff val="50000"/>
                </a:schemeClr>
              </a:solidFill>
              <a:latin typeface="Franklin Gothic Medium" pitchFamily="34" charset="0"/>
            </a:endParaRPr>
          </a:p>
          <a:p>
            <a:r>
              <a:rPr lang="nl-NL" sz="3200" dirty="0">
                <a:solidFill>
                  <a:schemeClr val="tx1">
                    <a:lumMod val="50000"/>
                    <a:lumOff val="50000"/>
                  </a:schemeClr>
                </a:solidFill>
                <a:latin typeface="Franklin Gothic Medium" pitchFamily="34" charset="0"/>
              </a:rPr>
              <a:t>Vette crèmes/zalven</a:t>
            </a:r>
          </a:p>
          <a:p>
            <a:r>
              <a:rPr lang="nl-NL" sz="3200" dirty="0">
                <a:solidFill>
                  <a:schemeClr val="tx1">
                    <a:lumMod val="50000"/>
                    <a:lumOff val="50000"/>
                  </a:schemeClr>
                </a:solidFill>
                <a:latin typeface="Franklin Gothic Medium" pitchFamily="34" charset="0"/>
              </a:rPr>
              <a:t>Corticosteroïden lokaal</a:t>
            </a:r>
          </a:p>
          <a:p>
            <a:endParaRPr lang="nl-NL" dirty="0">
              <a:solidFill>
                <a:schemeClr val="tx1">
                  <a:lumMod val="50000"/>
                  <a:lumOff val="50000"/>
                </a:schemeClr>
              </a:solidFill>
              <a:latin typeface="Franklin Gothic Medium" pitchFamily="34" charset="0"/>
            </a:endParaRPr>
          </a:p>
        </p:txBody>
      </p:sp>
    </p:spTree>
    <p:extLst>
      <p:ext uri="{BB962C8B-B14F-4D97-AF65-F5344CB8AC3E}">
        <p14:creationId xmlns:p14="http://schemas.microsoft.com/office/powerpoint/2010/main" val="72573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745152"/>
          </a:xfrm>
        </p:spPr>
        <p:txBody>
          <a:bodyPr/>
          <a:lstStyle/>
          <a:p>
            <a:r>
              <a:rPr lang="nl-NL" dirty="0">
                <a:solidFill>
                  <a:schemeClr val="tx1">
                    <a:lumMod val="50000"/>
                    <a:lumOff val="50000"/>
                  </a:schemeClr>
                </a:solidFill>
                <a:latin typeface="Franklin Gothic Medium" pitchFamily="34" charset="0"/>
              </a:rPr>
              <a:t>Corticosteroïden lokaal</a:t>
            </a:r>
          </a:p>
        </p:txBody>
      </p:sp>
      <p:sp>
        <p:nvSpPr>
          <p:cNvPr id="3" name="Tijdelijke aanduiding voor inhoud 2"/>
          <p:cNvSpPr>
            <a:spLocks noGrp="1"/>
          </p:cNvSpPr>
          <p:nvPr>
            <p:ph idx="1"/>
          </p:nvPr>
        </p:nvSpPr>
        <p:spPr>
          <a:xfrm>
            <a:off x="1043492" y="1916832"/>
            <a:ext cx="6777317" cy="4392488"/>
          </a:xfrm>
        </p:spPr>
        <p:txBody>
          <a:bodyPr>
            <a:normAutofit/>
          </a:bodyPr>
          <a:lstStyle/>
          <a:p>
            <a:r>
              <a:rPr lang="nl-NL" dirty="0">
                <a:solidFill>
                  <a:schemeClr val="tx1">
                    <a:lumMod val="50000"/>
                    <a:lumOff val="50000"/>
                  </a:schemeClr>
                </a:solidFill>
                <a:latin typeface="Franklin Gothic Medium" pitchFamily="34" charset="0"/>
              </a:rPr>
              <a:t>‘Hormoonzalf’</a:t>
            </a:r>
          </a:p>
          <a:p>
            <a:r>
              <a:rPr lang="nl-NL" dirty="0">
                <a:solidFill>
                  <a:schemeClr val="tx1">
                    <a:lumMod val="50000"/>
                    <a:lumOff val="50000"/>
                  </a:schemeClr>
                </a:solidFill>
                <a:latin typeface="Franklin Gothic Medium" pitchFamily="34" charset="0"/>
              </a:rPr>
              <a:t>Ontstekingsremmend en jeukstillend</a:t>
            </a:r>
          </a:p>
          <a:p>
            <a:r>
              <a:rPr lang="nl-NL" dirty="0">
                <a:solidFill>
                  <a:schemeClr val="tx1">
                    <a:lumMod val="50000"/>
                    <a:lumOff val="50000"/>
                  </a:schemeClr>
                </a:solidFill>
                <a:latin typeface="Franklin Gothic Medium" pitchFamily="34" charset="0"/>
              </a:rPr>
              <a:t>Niet onbeperkt gebruiken:</a:t>
            </a:r>
          </a:p>
          <a:p>
            <a:pPr lvl="1"/>
            <a:r>
              <a:rPr lang="nl-NL" dirty="0">
                <a:solidFill>
                  <a:schemeClr val="tx1">
                    <a:lumMod val="50000"/>
                    <a:lumOff val="50000"/>
                  </a:schemeClr>
                </a:solidFill>
                <a:latin typeface="Franklin Gothic Medium" pitchFamily="34" charset="0"/>
              </a:rPr>
              <a:t>maakt huid dunner en effectiviteit neemt af (</a:t>
            </a:r>
            <a:r>
              <a:rPr lang="nl-NL" dirty="0">
                <a:solidFill>
                  <a:schemeClr val="tx1">
                    <a:lumMod val="50000"/>
                    <a:lumOff val="50000"/>
                  </a:schemeClr>
                </a:solidFill>
                <a:latin typeface="Franklin Gothic Medium" pitchFamily="34" charset="0"/>
                <a:sym typeface="Wingdings" pitchFamily="2" charset="2"/>
              </a:rPr>
              <a:t> intermitterend gebruik)</a:t>
            </a:r>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Tweemaal daags aanbrengen, hierna afbouwen</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Opname kan worden vergroot door salicylzuur of ureum toe te voegen</a:t>
            </a:r>
          </a:p>
        </p:txBody>
      </p:sp>
    </p:spTree>
    <p:extLst>
      <p:ext uri="{BB962C8B-B14F-4D97-AF65-F5344CB8AC3E}">
        <p14:creationId xmlns:p14="http://schemas.microsoft.com/office/powerpoint/2010/main" val="147353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4619" y="620688"/>
            <a:ext cx="7024744" cy="1143000"/>
          </a:xfrm>
        </p:spPr>
        <p:txBody>
          <a:bodyPr/>
          <a:lstStyle/>
          <a:p>
            <a:r>
              <a:rPr lang="nl-NL" dirty="0">
                <a:solidFill>
                  <a:schemeClr val="tx1">
                    <a:lumMod val="50000"/>
                    <a:lumOff val="50000"/>
                  </a:schemeClr>
                </a:solidFill>
                <a:latin typeface="Franklin Gothic Medium" pitchFamily="34" charset="0"/>
              </a:rPr>
              <a:t>Corticosteroïden lokaal</a:t>
            </a:r>
            <a:endParaRPr lang="nl-NL" dirty="0"/>
          </a:p>
        </p:txBody>
      </p:sp>
      <p:sp>
        <p:nvSpPr>
          <p:cNvPr id="3" name="Tijdelijke aanduiding voor inhoud 2"/>
          <p:cNvSpPr>
            <a:spLocks noGrp="1"/>
          </p:cNvSpPr>
          <p:nvPr>
            <p:ph idx="1"/>
          </p:nvPr>
        </p:nvSpPr>
        <p:spPr/>
        <p:txBody>
          <a:bodyPr/>
          <a:lstStyle/>
          <a:p>
            <a:r>
              <a:rPr lang="nl-NL" dirty="0">
                <a:solidFill>
                  <a:schemeClr val="tx1">
                    <a:lumMod val="50000"/>
                    <a:lumOff val="50000"/>
                  </a:schemeClr>
                </a:solidFill>
                <a:latin typeface="Franklin Gothic Medium" pitchFamily="34" charset="0"/>
              </a:rPr>
              <a:t>4 klassen:</a:t>
            </a:r>
          </a:p>
          <a:p>
            <a:pPr lvl="1"/>
            <a:r>
              <a:rPr lang="nl-NL" dirty="0">
                <a:solidFill>
                  <a:schemeClr val="tx1">
                    <a:lumMod val="50000"/>
                    <a:lumOff val="50000"/>
                  </a:schemeClr>
                </a:solidFill>
                <a:latin typeface="Franklin Gothic Medium" pitchFamily="34" charset="0"/>
              </a:rPr>
              <a:t>1. Hydrocortison</a:t>
            </a:r>
          </a:p>
          <a:p>
            <a:pPr lvl="1"/>
            <a:r>
              <a:rPr lang="nl-NL" dirty="0">
                <a:solidFill>
                  <a:schemeClr val="tx1">
                    <a:lumMod val="50000"/>
                    <a:lumOff val="50000"/>
                  </a:schemeClr>
                </a:solidFill>
                <a:latin typeface="Franklin Gothic Medium" pitchFamily="34" charset="0"/>
              </a:rPr>
              <a:t>2. </a:t>
            </a:r>
            <a:r>
              <a:rPr lang="nl-NL" dirty="0" err="1">
                <a:solidFill>
                  <a:schemeClr val="tx1">
                    <a:lumMod val="50000"/>
                    <a:lumOff val="50000"/>
                  </a:schemeClr>
                </a:solidFill>
                <a:latin typeface="Franklin Gothic Medium" pitchFamily="34" charset="0"/>
              </a:rPr>
              <a:t>Triamcinolon</a:t>
            </a:r>
            <a:r>
              <a:rPr lang="nl-NL" dirty="0">
                <a:solidFill>
                  <a:schemeClr val="tx1">
                    <a:lumMod val="50000"/>
                    <a:lumOff val="50000"/>
                  </a:schemeClr>
                </a:solidFill>
                <a:latin typeface="Franklin Gothic Medium" pitchFamily="34" charset="0"/>
              </a:rPr>
              <a:t>, </a:t>
            </a:r>
            <a:r>
              <a:rPr lang="nl-NL" dirty="0" err="1">
                <a:solidFill>
                  <a:schemeClr val="tx1">
                    <a:lumMod val="50000"/>
                    <a:lumOff val="50000"/>
                  </a:schemeClr>
                </a:solidFill>
                <a:latin typeface="Franklin Gothic Medium" pitchFamily="34" charset="0"/>
              </a:rPr>
              <a:t>clobetason</a:t>
            </a:r>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3. </a:t>
            </a:r>
            <a:r>
              <a:rPr lang="nl-NL" dirty="0" err="1">
                <a:solidFill>
                  <a:schemeClr val="tx1">
                    <a:lumMod val="50000"/>
                    <a:lumOff val="50000"/>
                  </a:schemeClr>
                </a:solidFill>
                <a:latin typeface="Franklin Gothic Medium" pitchFamily="34" charset="0"/>
              </a:rPr>
              <a:t>Betamethason</a:t>
            </a:r>
            <a:r>
              <a:rPr lang="nl-NL" dirty="0">
                <a:solidFill>
                  <a:schemeClr val="tx1">
                    <a:lumMod val="50000"/>
                    <a:lumOff val="50000"/>
                  </a:schemeClr>
                </a:solidFill>
                <a:latin typeface="Franklin Gothic Medium" pitchFamily="34" charset="0"/>
              </a:rPr>
              <a:t>, </a:t>
            </a:r>
            <a:r>
              <a:rPr lang="nl-NL" dirty="0" err="1">
                <a:solidFill>
                  <a:schemeClr val="tx1">
                    <a:lumMod val="50000"/>
                    <a:lumOff val="50000"/>
                  </a:schemeClr>
                </a:solidFill>
                <a:latin typeface="Franklin Gothic Medium" pitchFamily="34" charset="0"/>
              </a:rPr>
              <a:t>desoximethason</a:t>
            </a:r>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4. </a:t>
            </a:r>
            <a:r>
              <a:rPr lang="nl-NL" dirty="0" err="1">
                <a:solidFill>
                  <a:schemeClr val="tx1">
                    <a:lumMod val="50000"/>
                    <a:lumOff val="50000"/>
                  </a:schemeClr>
                </a:solidFill>
                <a:latin typeface="Franklin Gothic Medium" pitchFamily="34" charset="0"/>
              </a:rPr>
              <a:t>Clobetasol</a:t>
            </a:r>
            <a:endParaRPr lang="nl-NL" dirty="0">
              <a:solidFill>
                <a:schemeClr val="tx1">
                  <a:lumMod val="50000"/>
                  <a:lumOff val="50000"/>
                </a:schemeClr>
              </a:solidFill>
              <a:latin typeface="Franklin Gothic Medium" pitchFamily="34" charset="0"/>
            </a:endParaRPr>
          </a:p>
          <a:p>
            <a:endParaRPr lang="nl-NL" dirty="0"/>
          </a:p>
        </p:txBody>
      </p:sp>
    </p:spTree>
    <p:extLst>
      <p:ext uri="{BB962C8B-B14F-4D97-AF65-F5344CB8AC3E}">
        <p14:creationId xmlns:p14="http://schemas.microsoft.com/office/powerpoint/2010/main" val="232460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5894" y="764704"/>
            <a:ext cx="7024744" cy="1143000"/>
          </a:xfrm>
        </p:spPr>
        <p:txBody>
          <a:bodyPr/>
          <a:lstStyle/>
          <a:p>
            <a:r>
              <a:rPr lang="nl-NL" dirty="0">
                <a:solidFill>
                  <a:schemeClr val="tx1">
                    <a:lumMod val="50000"/>
                    <a:lumOff val="50000"/>
                  </a:schemeClr>
                </a:solidFill>
                <a:latin typeface="Franklin Gothic Medium" pitchFamily="34" charset="0"/>
              </a:rPr>
              <a:t>Behandeling atopisch eczeem</a:t>
            </a:r>
            <a:endParaRPr lang="nl-NL" dirty="0"/>
          </a:p>
        </p:txBody>
      </p:sp>
      <p:sp>
        <p:nvSpPr>
          <p:cNvPr id="3" name="Tijdelijke aanduiding voor inhoud 2"/>
          <p:cNvSpPr>
            <a:spLocks noGrp="1"/>
          </p:cNvSpPr>
          <p:nvPr>
            <p:ph idx="1"/>
          </p:nvPr>
        </p:nvSpPr>
        <p:spPr>
          <a:xfrm>
            <a:off x="1043492" y="2323652"/>
            <a:ext cx="6777317" cy="3697636"/>
          </a:xfrm>
        </p:spPr>
        <p:txBody>
          <a:bodyPr>
            <a:normAutofit/>
          </a:bodyPr>
          <a:lstStyle/>
          <a:p>
            <a:pPr marL="68580" indent="0">
              <a:buNone/>
            </a:pPr>
            <a:r>
              <a:rPr lang="nl-NL" sz="2600" dirty="0">
                <a:solidFill>
                  <a:schemeClr val="tx1">
                    <a:lumMod val="50000"/>
                    <a:lumOff val="50000"/>
                  </a:schemeClr>
                </a:solidFill>
                <a:latin typeface="Franklin Gothic Medium" pitchFamily="34" charset="0"/>
              </a:rPr>
              <a:t>Soms ook:</a:t>
            </a:r>
          </a:p>
          <a:p>
            <a:pPr marL="342900" lvl="1"/>
            <a:r>
              <a:rPr lang="nl-NL" sz="2600" dirty="0" err="1">
                <a:solidFill>
                  <a:schemeClr val="tx1">
                    <a:lumMod val="50000"/>
                    <a:lumOff val="50000"/>
                  </a:schemeClr>
                </a:solidFill>
                <a:latin typeface="Franklin Gothic Medium" pitchFamily="34" charset="0"/>
              </a:rPr>
              <a:t>Tacrolimus</a:t>
            </a:r>
            <a:br>
              <a:rPr lang="nl-NL" sz="2600" dirty="0">
                <a:solidFill>
                  <a:schemeClr val="tx1">
                    <a:lumMod val="50000"/>
                    <a:lumOff val="50000"/>
                  </a:schemeClr>
                </a:solidFill>
                <a:latin typeface="Franklin Gothic Medium" pitchFamily="34" charset="0"/>
              </a:rPr>
            </a:br>
            <a:r>
              <a:rPr lang="nl-NL" sz="2600" dirty="0">
                <a:solidFill>
                  <a:schemeClr val="tx1">
                    <a:lumMod val="50000"/>
                    <a:lumOff val="50000"/>
                  </a:schemeClr>
                </a:solidFill>
                <a:latin typeface="Franklin Gothic Medium" pitchFamily="34" charset="0"/>
                <a:sym typeface="Wingdings" pitchFamily="2" charset="2"/>
              </a:rPr>
              <a:t> ontstekingsremmend, maar maakt huid niet dunner; kans op irritatie</a:t>
            </a:r>
          </a:p>
          <a:p>
            <a:r>
              <a:rPr lang="nl-NL" sz="2600" dirty="0">
                <a:solidFill>
                  <a:schemeClr val="tx1">
                    <a:lumMod val="50000"/>
                    <a:lumOff val="50000"/>
                  </a:schemeClr>
                </a:solidFill>
                <a:latin typeface="Franklin Gothic Medium" pitchFamily="34" charset="0"/>
              </a:rPr>
              <a:t>Teerpreparaten (liquor </a:t>
            </a:r>
            <a:r>
              <a:rPr lang="nl-NL" sz="2600" dirty="0" err="1">
                <a:solidFill>
                  <a:schemeClr val="tx1">
                    <a:lumMod val="50000"/>
                    <a:lumOff val="50000"/>
                  </a:schemeClr>
                </a:solidFill>
                <a:latin typeface="Franklin Gothic Medium" pitchFamily="34" charset="0"/>
              </a:rPr>
              <a:t>carbonis</a:t>
            </a:r>
            <a:r>
              <a:rPr lang="nl-NL" sz="2600" dirty="0">
                <a:solidFill>
                  <a:schemeClr val="tx1">
                    <a:lumMod val="50000"/>
                    <a:lumOff val="50000"/>
                  </a:schemeClr>
                </a:solidFill>
                <a:latin typeface="Franklin Gothic Medium" pitchFamily="34" charset="0"/>
              </a:rPr>
              <a:t> detergens)</a:t>
            </a:r>
            <a:br>
              <a:rPr lang="nl-NL" sz="2600" dirty="0">
                <a:solidFill>
                  <a:schemeClr val="tx1">
                    <a:lumMod val="50000"/>
                    <a:lumOff val="50000"/>
                  </a:schemeClr>
                </a:solidFill>
                <a:latin typeface="Franklin Gothic Medium" pitchFamily="34" charset="0"/>
              </a:rPr>
            </a:br>
            <a:r>
              <a:rPr lang="nl-NL" sz="2600" dirty="0">
                <a:solidFill>
                  <a:schemeClr val="tx1">
                    <a:lumMod val="50000"/>
                    <a:lumOff val="50000"/>
                  </a:schemeClr>
                </a:solidFill>
                <a:latin typeface="Franklin Gothic Medium" pitchFamily="34" charset="0"/>
                <a:sym typeface="Wingdings" pitchFamily="2" charset="2"/>
              </a:rPr>
              <a:t> zijn kankerverwekkend</a:t>
            </a:r>
          </a:p>
          <a:p>
            <a:endParaRPr lang="nl-NL" dirty="0"/>
          </a:p>
        </p:txBody>
      </p:sp>
    </p:spTree>
    <p:extLst>
      <p:ext uri="{BB962C8B-B14F-4D97-AF65-F5344CB8AC3E}">
        <p14:creationId xmlns:p14="http://schemas.microsoft.com/office/powerpoint/2010/main" val="92799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latin typeface="Franklin Gothic Medium" pitchFamily="34" charset="0"/>
              </a:rPr>
              <a:t>Behandeling atopisch eczeem</a:t>
            </a:r>
            <a:endParaRPr lang="nl-NL" dirty="0"/>
          </a:p>
        </p:txBody>
      </p:sp>
      <p:sp>
        <p:nvSpPr>
          <p:cNvPr id="3" name="Tijdelijke aanduiding voor inhoud 2"/>
          <p:cNvSpPr>
            <a:spLocks noGrp="1"/>
          </p:cNvSpPr>
          <p:nvPr>
            <p:ph idx="1"/>
          </p:nvPr>
        </p:nvSpPr>
        <p:spPr/>
        <p:txBody>
          <a:bodyPr/>
          <a:lstStyle/>
          <a:p>
            <a:pPr marL="68580" indent="0">
              <a:buNone/>
            </a:pPr>
            <a:r>
              <a:rPr lang="nl-NL" dirty="0">
                <a:solidFill>
                  <a:schemeClr val="tx1">
                    <a:lumMod val="50000"/>
                    <a:lumOff val="50000"/>
                  </a:schemeClr>
                </a:solidFill>
                <a:latin typeface="Franklin Gothic Medium" pitchFamily="34" charset="0"/>
              </a:rPr>
              <a:t>Soms ook:</a:t>
            </a:r>
          </a:p>
          <a:p>
            <a:r>
              <a:rPr lang="nl-NL" dirty="0">
                <a:solidFill>
                  <a:schemeClr val="tx1">
                    <a:lumMod val="50000"/>
                    <a:lumOff val="50000"/>
                  </a:schemeClr>
                </a:solidFill>
                <a:latin typeface="Franklin Gothic Medium" pitchFamily="34" charset="0"/>
                <a:sym typeface="Wingdings" pitchFamily="2" charset="2"/>
              </a:rPr>
              <a:t>Bij bacteriële infectie: antibiotica</a:t>
            </a:r>
          </a:p>
          <a:p>
            <a:r>
              <a:rPr lang="nl-NL" dirty="0">
                <a:solidFill>
                  <a:schemeClr val="tx1">
                    <a:lumMod val="50000"/>
                    <a:lumOff val="50000"/>
                  </a:schemeClr>
                </a:solidFill>
                <a:latin typeface="Franklin Gothic Medium" pitchFamily="34" charset="0"/>
                <a:sym typeface="Wingdings" pitchFamily="2" charset="2"/>
              </a:rPr>
              <a:t>Natte verbanden</a:t>
            </a:r>
            <a:br>
              <a:rPr lang="nl-NL" dirty="0">
                <a:solidFill>
                  <a:schemeClr val="tx1">
                    <a:lumMod val="50000"/>
                    <a:lumOff val="50000"/>
                  </a:schemeClr>
                </a:solidFill>
                <a:latin typeface="Franklin Gothic Medium" pitchFamily="34" charset="0"/>
                <a:sym typeface="Wingdings" pitchFamily="2" charset="2"/>
              </a:rPr>
            </a:br>
            <a:r>
              <a:rPr lang="nl-NL" dirty="0">
                <a:solidFill>
                  <a:schemeClr val="tx1">
                    <a:lumMod val="50000"/>
                    <a:lumOff val="50000"/>
                  </a:schemeClr>
                </a:solidFill>
                <a:latin typeface="Franklin Gothic Medium" pitchFamily="34" charset="0"/>
                <a:sym typeface="Wingdings" pitchFamily="2" charset="2"/>
              </a:rPr>
              <a:t> koelen warme, ontstoken huid af</a:t>
            </a:r>
          </a:p>
          <a:p>
            <a:r>
              <a:rPr lang="nl-NL" dirty="0">
                <a:solidFill>
                  <a:schemeClr val="tx1">
                    <a:lumMod val="50000"/>
                    <a:lumOff val="50000"/>
                  </a:schemeClr>
                </a:solidFill>
                <a:latin typeface="Franklin Gothic Medium" pitchFamily="34" charset="0"/>
                <a:sym typeface="Wingdings" pitchFamily="2" charset="2"/>
              </a:rPr>
              <a:t>Bij ernstige jeuk: </a:t>
            </a:r>
            <a:r>
              <a:rPr lang="nl-NL" dirty="0" err="1">
                <a:solidFill>
                  <a:schemeClr val="tx1">
                    <a:lumMod val="50000"/>
                    <a:lumOff val="50000"/>
                  </a:schemeClr>
                </a:solidFill>
                <a:latin typeface="Franklin Gothic Medium" pitchFamily="34" charset="0"/>
                <a:sym typeface="Wingdings" pitchFamily="2" charset="2"/>
              </a:rPr>
              <a:t>anti-histaminica</a:t>
            </a:r>
            <a:endParaRPr lang="nl-NL" dirty="0">
              <a:solidFill>
                <a:schemeClr val="tx1">
                  <a:lumMod val="50000"/>
                  <a:lumOff val="50000"/>
                </a:schemeClr>
              </a:solidFill>
              <a:latin typeface="Franklin Gothic Medium" pitchFamily="34" charset="0"/>
            </a:endParaRPr>
          </a:p>
          <a:p>
            <a:endParaRPr lang="nl-NL" dirty="0"/>
          </a:p>
        </p:txBody>
      </p:sp>
    </p:spTree>
    <p:extLst>
      <p:ext uri="{BB962C8B-B14F-4D97-AF65-F5344CB8AC3E}">
        <p14:creationId xmlns:p14="http://schemas.microsoft.com/office/powerpoint/2010/main" val="936127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NL" dirty="0">
                <a:solidFill>
                  <a:schemeClr val="tx1">
                    <a:lumMod val="50000"/>
                    <a:lumOff val="50000"/>
                  </a:schemeClr>
                </a:solidFill>
                <a:latin typeface="Franklin Gothic Medium" pitchFamily="34" charset="0"/>
              </a:rPr>
              <a:t>Bij ernstig eczeem</a:t>
            </a:r>
          </a:p>
        </p:txBody>
      </p:sp>
      <p:sp>
        <p:nvSpPr>
          <p:cNvPr id="3" name="Tijdelijke aanduiding voor inhoud 2"/>
          <p:cNvSpPr>
            <a:spLocks noGrp="1"/>
          </p:cNvSpPr>
          <p:nvPr>
            <p:ph idx="1"/>
          </p:nvPr>
        </p:nvSpPr>
        <p:spPr>
          <a:xfrm>
            <a:off x="1043492" y="2132856"/>
            <a:ext cx="6777317" cy="4248472"/>
          </a:xfrm>
        </p:spPr>
        <p:txBody>
          <a:bodyPr>
            <a:normAutofit/>
          </a:bodyPr>
          <a:lstStyle/>
          <a:p>
            <a:pPr>
              <a:defRPr/>
            </a:pPr>
            <a:r>
              <a:rPr lang="nl-NL" dirty="0">
                <a:solidFill>
                  <a:schemeClr val="tx1">
                    <a:lumMod val="50000"/>
                    <a:lumOff val="50000"/>
                  </a:schemeClr>
                </a:solidFill>
                <a:latin typeface="Franklin Gothic Medium" pitchFamily="34" charset="0"/>
              </a:rPr>
              <a:t>Prednison</a:t>
            </a:r>
          </a:p>
          <a:p>
            <a:pPr lvl="1">
              <a:defRPr/>
            </a:pPr>
            <a:r>
              <a:rPr lang="nl-NL" dirty="0">
                <a:solidFill>
                  <a:schemeClr val="tx1">
                    <a:lumMod val="50000"/>
                    <a:lumOff val="50000"/>
                  </a:schemeClr>
                </a:solidFill>
                <a:latin typeface="Franklin Gothic Medium" pitchFamily="34" charset="0"/>
              </a:rPr>
              <a:t>Corticosteroïd, stootkuur oraal</a:t>
            </a:r>
          </a:p>
          <a:p>
            <a:pPr>
              <a:defRPr/>
            </a:pPr>
            <a:r>
              <a:rPr lang="nl-NL" dirty="0">
                <a:solidFill>
                  <a:schemeClr val="tx1">
                    <a:lumMod val="50000"/>
                    <a:lumOff val="50000"/>
                  </a:schemeClr>
                </a:solidFill>
                <a:latin typeface="Franklin Gothic Medium" pitchFamily="34" charset="0"/>
              </a:rPr>
              <a:t>Ciclosporine</a:t>
            </a:r>
          </a:p>
          <a:p>
            <a:pPr lvl="1">
              <a:defRPr/>
            </a:pPr>
            <a:r>
              <a:rPr lang="nl-NL" dirty="0">
                <a:solidFill>
                  <a:schemeClr val="tx1">
                    <a:lumMod val="50000"/>
                    <a:lumOff val="50000"/>
                  </a:schemeClr>
                </a:solidFill>
                <a:latin typeface="Franklin Gothic Medium" pitchFamily="34" charset="0"/>
              </a:rPr>
              <a:t>Onderdrukt immuunsysteem, kan maar paar maanden gebruikt worden</a:t>
            </a:r>
          </a:p>
          <a:p>
            <a:pPr lvl="1">
              <a:defRPr/>
            </a:pPr>
            <a:r>
              <a:rPr lang="nl-NL" dirty="0">
                <a:solidFill>
                  <a:schemeClr val="tx1">
                    <a:lumMod val="50000"/>
                    <a:lumOff val="50000"/>
                  </a:schemeClr>
                </a:solidFill>
                <a:latin typeface="Franklin Gothic Medium" pitchFamily="34" charset="0"/>
              </a:rPr>
              <a:t>Bijwerkingen: bloeddrukstijging en nierklachten</a:t>
            </a:r>
          </a:p>
          <a:p>
            <a:pPr>
              <a:defRPr/>
            </a:pPr>
            <a:r>
              <a:rPr lang="nl-NL" dirty="0">
                <a:solidFill>
                  <a:schemeClr val="tx1">
                    <a:lumMod val="50000"/>
                    <a:lumOff val="50000"/>
                  </a:schemeClr>
                </a:solidFill>
                <a:latin typeface="Franklin Gothic Medium" pitchFamily="34" charset="0"/>
              </a:rPr>
              <a:t>UV licht</a:t>
            </a:r>
          </a:p>
          <a:p>
            <a:pPr lvl="1">
              <a:defRPr/>
            </a:pPr>
            <a:r>
              <a:rPr lang="nl-NL" dirty="0">
                <a:solidFill>
                  <a:schemeClr val="tx1">
                    <a:lumMod val="50000"/>
                    <a:lumOff val="50000"/>
                  </a:schemeClr>
                </a:solidFill>
                <a:latin typeface="Franklin Gothic Medium" pitchFamily="34" charset="0"/>
              </a:rPr>
              <a:t>Eczeem reageert goed op zonlicht</a:t>
            </a:r>
          </a:p>
          <a:p>
            <a:pPr lvl="1"/>
            <a:endParaRPr lang="nl-NL" dirty="0"/>
          </a:p>
        </p:txBody>
      </p:sp>
    </p:spTree>
    <p:extLst>
      <p:ext uri="{BB962C8B-B14F-4D97-AF65-F5344CB8AC3E}">
        <p14:creationId xmlns:p14="http://schemas.microsoft.com/office/powerpoint/2010/main" val="913936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43490" y="1027664"/>
            <a:ext cx="7024744" cy="745152"/>
          </a:xfrm>
        </p:spPr>
        <p:txBody>
          <a:bodyPr/>
          <a:lstStyle/>
          <a:p>
            <a:r>
              <a:rPr lang="en-US" dirty="0" err="1">
                <a:solidFill>
                  <a:schemeClr val="tx1">
                    <a:lumMod val="50000"/>
                    <a:lumOff val="50000"/>
                  </a:schemeClr>
                </a:solidFill>
                <a:latin typeface="Franklin Gothic Medium" pitchFamily="34" charset="0"/>
              </a:rPr>
              <a:t>Contacteczeem</a:t>
            </a:r>
            <a:endParaRPr lang="nl-NL" dirty="0">
              <a:solidFill>
                <a:schemeClr val="tx1">
                  <a:lumMod val="50000"/>
                  <a:lumOff val="50000"/>
                </a:schemeClr>
              </a:solidFill>
              <a:latin typeface="Franklin Gothic Medium" pitchFamily="34" charset="0"/>
            </a:endParaRPr>
          </a:p>
        </p:txBody>
      </p:sp>
      <p:sp>
        <p:nvSpPr>
          <p:cNvPr id="6" name="Tijdelijke aanduiding voor inhoud 5"/>
          <p:cNvSpPr>
            <a:spLocks noGrp="1"/>
          </p:cNvSpPr>
          <p:nvPr>
            <p:ph sz="quarter" idx="14"/>
          </p:nvPr>
        </p:nvSpPr>
        <p:spPr>
          <a:xfrm>
            <a:off x="4139952" y="1988840"/>
            <a:ext cx="3528392" cy="3817599"/>
          </a:xfrm>
        </p:spPr>
        <p:txBody>
          <a:bodyPr/>
          <a:lstStyle/>
          <a:p>
            <a:r>
              <a:rPr lang="nl-NL" dirty="0">
                <a:solidFill>
                  <a:schemeClr val="bg1">
                    <a:lumMod val="50000"/>
                  </a:schemeClr>
                </a:solidFill>
                <a:latin typeface="Franklin Gothic Medium" pitchFamily="34" charset="0"/>
              </a:rPr>
              <a:t>Overgevoeligheid voor bepaalde stoffen</a:t>
            </a:r>
          </a:p>
        </p:txBody>
      </p:sp>
      <p:pic>
        <p:nvPicPr>
          <p:cNvPr id="7" name="Picture 7" descr="http://internet-extra.vumc.nl/images/synaps/29exceem.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52168" y="4293096"/>
            <a:ext cx="3126864" cy="20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212976"/>
            <a:ext cx="2192583" cy="301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28" y="2204864"/>
            <a:ext cx="282262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6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latin typeface="Franklin Gothic Medium" pitchFamily="34" charset="0"/>
              </a:rPr>
              <a:t>Contacteczeem</a:t>
            </a:r>
          </a:p>
        </p:txBody>
      </p:sp>
      <p:sp>
        <p:nvSpPr>
          <p:cNvPr id="3" name="Tijdelijke aanduiding voor inhoud 2"/>
          <p:cNvSpPr>
            <a:spLocks noGrp="1"/>
          </p:cNvSpPr>
          <p:nvPr>
            <p:ph idx="1"/>
          </p:nvPr>
        </p:nvSpPr>
        <p:spPr>
          <a:xfrm>
            <a:off x="1043492" y="2323652"/>
            <a:ext cx="6777317" cy="3841652"/>
          </a:xfrm>
        </p:spPr>
        <p:txBody>
          <a:bodyPr>
            <a:normAutofit/>
          </a:bodyPr>
          <a:lstStyle/>
          <a:p>
            <a:pPr marL="68580" indent="0">
              <a:buNone/>
            </a:pPr>
            <a:r>
              <a:rPr lang="en-US" dirty="0" err="1">
                <a:solidFill>
                  <a:schemeClr val="tx1">
                    <a:lumMod val="50000"/>
                    <a:lumOff val="50000"/>
                  </a:schemeClr>
                </a:solidFill>
                <a:latin typeface="Franklin Gothic Medium" pitchFamily="34" charset="0"/>
              </a:rPr>
              <a:t>Overgevoeligheid</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voor</a:t>
            </a:r>
            <a:r>
              <a:rPr lang="en-US" dirty="0">
                <a:solidFill>
                  <a:schemeClr val="tx1">
                    <a:lumMod val="50000"/>
                    <a:lumOff val="50000"/>
                  </a:schemeClr>
                </a:solidFill>
                <a:latin typeface="Franklin Gothic Medium" pitchFamily="34" charset="0"/>
              </a:rPr>
              <a:t>:</a:t>
            </a:r>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Metalen: nikkel (sieraden), chroom (cement)</a:t>
            </a:r>
          </a:p>
          <a:p>
            <a:pPr lvl="1"/>
            <a:r>
              <a:rPr lang="nl-NL" dirty="0">
                <a:solidFill>
                  <a:schemeClr val="tx1">
                    <a:lumMod val="50000"/>
                    <a:lumOff val="50000"/>
                  </a:schemeClr>
                </a:solidFill>
                <a:latin typeface="Franklin Gothic Medium" pitchFamily="34" charset="0"/>
              </a:rPr>
              <a:t>Conserveermiddelen (cosmetica)</a:t>
            </a:r>
          </a:p>
          <a:p>
            <a:pPr lvl="1"/>
            <a:r>
              <a:rPr lang="nl-NL" dirty="0">
                <a:solidFill>
                  <a:schemeClr val="tx1">
                    <a:lumMod val="50000"/>
                    <a:lumOff val="50000"/>
                  </a:schemeClr>
                </a:solidFill>
                <a:latin typeface="Franklin Gothic Medium" pitchFamily="34" charset="0"/>
              </a:rPr>
              <a:t>Rubber (handschoenen, ballonnen, laarzen, condooms) </a:t>
            </a:r>
          </a:p>
          <a:p>
            <a:pPr lvl="1"/>
            <a:r>
              <a:rPr lang="nl-NL" dirty="0">
                <a:solidFill>
                  <a:schemeClr val="tx1">
                    <a:lumMod val="50000"/>
                    <a:lumOff val="50000"/>
                  </a:schemeClr>
                </a:solidFill>
                <a:latin typeface="Franklin Gothic Medium" pitchFamily="34" charset="0"/>
              </a:rPr>
              <a:t>Geurstoffen (cosmetica)</a:t>
            </a:r>
          </a:p>
          <a:p>
            <a:pPr lvl="1"/>
            <a:r>
              <a:rPr lang="nl-NL" dirty="0">
                <a:solidFill>
                  <a:schemeClr val="tx1">
                    <a:lumMod val="50000"/>
                    <a:lumOff val="50000"/>
                  </a:schemeClr>
                </a:solidFill>
                <a:latin typeface="Franklin Gothic Medium" pitchFamily="34" charset="0"/>
              </a:rPr>
              <a:t>Geneesmiddelen</a:t>
            </a:r>
          </a:p>
          <a:p>
            <a:pPr lvl="1"/>
            <a:endParaRPr lang="nl-NL" dirty="0">
              <a:solidFill>
                <a:schemeClr val="tx1">
                  <a:lumMod val="50000"/>
                  <a:lumOff val="50000"/>
                </a:schemeClr>
              </a:solidFill>
              <a:latin typeface="Franklin Gothic Medium" pitchFamily="34" charset="0"/>
            </a:endParaRPr>
          </a:p>
          <a:p>
            <a:pPr marL="68580" indent="0">
              <a:buNone/>
            </a:pPr>
            <a:r>
              <a:rPr lang="nl-NL" dirty="0">
                <a:solidFill>
                  <a:schemeClr val="tx1">
                    <a:lumMod val="50000"/>
                    <a:lumOff val="50000"/>
                  </a:schemeClr>
                </a:solidFill>
                <a:latin typeface="Franklin Gothic Medium" pitchFamily="34" charset="0"/>
              </a:rPr>
              <a:t>‘Behandeling’: contact met de stof vermijden</a:t>
            </a:r>
          </a:p>
          <a:p>
            <a:pPr lvl="1"/>
            <a:endParaRPr lang="nl-NL" dirty="0"/>
          </a:p>
        </p:txBody>
      </p:sp>
    </p:spTree>
    <p:extLst>
      <p:ext uri="{BB962C8B-B14F-4D97-AF65-F5344CB8AC3E}">
        <p14:creationId xmlns:p14="http://schemas.microsoft.com/office/powerpoint/2010/main" val="2814834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43490" y="1027664"/>
            <a:ext cx="7024744" cy="889168"/>
          </a:xfrm>
        </p:spPr>
        <p:txBody>
          <a:bodyPr/>
          <a:lstStyle/>
          <a:p>
            <a:r>
              <a:rPr lang="nl-NL" dirty="0" err="1">
                <a:solidFill>
                  <a:schemeClr val="tx1">
                    <a:lumMod val="50000"/>
                    <a:lumOff val="50000"/>
                  </a:schemeClr>
                </a:solidFill>
                <a:latin typeface="Franklin Gothic Medium" pitchFamily="34" charset="0"/>
              </a:rPr>
              <a:t>Seborroïsch</a:t>
            </a:r>
            <a:r>
              <a:rPr lang="nl-NL" dirty="0">
                <a:solidFill>
                  <a:schemeClr val="tx1">
                    <a:lumMod val="50000"/>
                    <a:lumOff val="50000"/>
                  </a:schemeClr>
                </a:solidFill>
                <a:latin typeface="Franklin Gothic Medium" pitchFamily="34" charset="0"/>
              </a:rPr>
              <a:t> eczeem</a:t>
            </a:r>
          </a:p>
        </p:txBody>
      </p:sp>
      <p:sp>
        <p:nvSpPr>
          <p:cNvPr id="5" name="Tijdelijke aanduiding voor inhoud 4"/>
          <p:cNvSpPr>
            <a:spLocks noGrp="1"/>
          </p:cNvSpPr>
          <p:nvPr>
            <p:ph sz="quarter" idx="13"/>
          </p:nvPr>
        </p:nvSpPr>
        <p:spPr>
          <a:xfrm>
            <a:off x="827584" y="2204864"/>
            <a:ext cx="4249664" cy="3971258"/>
          </a:xfrm>
        </p:spPr>
        <p:txBody>
          <a:bodyPr>
            <a:normAutofit lnSpcReduction="10000"/>
          </a:bodyPr>
          <a:lstStyle/>
          <a:p>
            <a:r>
              <a:rPr lang="nl-NL" dirty="0">
                <a:solidFill>
                  <a:schemeClr val="tx1">
                    <a:lumMod val="50000"/>
                    <a:lumOff val="50000"/>
                  </a:schemeClr>
                </a:solidFill>
                <a:latin typeface="Franklin Gothic Medium" pitchFamily="34" charset="0"/>
              </a:rPr>
              <a:t>Symptomen: overmatige talgproductie</a:t>
            </a:r>
          </a:p>
          <a:p>
            <a:pPr lvl="1"/>
            <a:r>
              <a:rPr lang="nl-NL" dirty="0">
                <a:solidFill>
                  <a:schemeClr val="tx1">
                    <a:lumMod val="50000"/>
                    <a:lumOff val="50000"/>
                  </a:schemeClr>
                </a:solidFill>
                <a:latin typeface="Franklin Gothic Medium" pitchFamily="34" charset="0"/>
              </a:rPr>
              <a:t>Behaarde hoofdhuid (roos), wenkbrauwen, naast neus, achter oren</a:t>
            </a:r>
          </a:p>
          <a:p>
            <a:pPr lvl="1"/>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Oorzaak: gist (</a:t>
            </a:r>
            <a:r>
              <a:rPr lang="nl-NL" dirty="0" err="1">
                <a:solidFill>
                  <a:schemeClr val="tx1">
                    <a:lumMod val="50000"/>
                    <a:lumOff val="50000"/>
                  </a:schemeClr>
                </a:solidFill>
                <a:latin typeface="Franklin Gothic Medium" pitchFamily="34" charset="0"/>
              </a:rPr>
              <a:t>Pityrosporum</a:t>
            </a:r>
            <a:r>
              <a:rPr lang="nl-NL" dirty="0">
                <a:solidFill>
                  <a:schemeClr val="tx1">
                    <a:lumMod val="50000"/>
                    <a:lumOff val="50000"/>
                  </a:schemeClr>
                </a:solidFill>
                <a:latin typeface="Franklin Gothic Medium" pitchFamily="34" charset="0"/>
              </a:rPr>
              <a:t>)</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Behandeling:</a:t>
            </a:r>
            <a:br>
              <a:rPr lang="nl-NL" dirty="0">
                <a:solidFill>
                  <a:schemeClr val="tx1">
                    <a:lumMod val="50000"/>
                    <a:lumOff val="50000"/>
                  </a:schemeClr>
                </a:solidFill>
                <a:latin typeface="Franklin Gothic Medium" pitchFamily="34" charset="0"/>
              </a:rPr>
            </a:br>
            <a:r>
              <a:rPr lang="nl-NL" dirty="0">
                <a:solidFill>
                  <a:schemeClr val="tx1">
                    <a:lumMod val="50000"/>
                    <a:lumOff val="50000"/>
                  </a:schemeClr>
                </a:solidFill>
                <a:latin typeface="Franklin Gothic Medium" pitchFamily="34" charset="0"/>
              </a:rPr>
              <a:t>1</a:t>
            </a:r>
            <a:r>
              <a:rPr lang="nl-NL" baseline="30000" dirty="0">
                <a:solidFill>
                  <a:schemeClr val="tx1">
                    <a:lumMod val="50000"/>
                    <a:lumOff val="50000"/>
                  </a:schemeClr>
                </a:solidFill>
                <a:latin typeface="Franklin Gothic Medium" pitchFamily="34" charset="0"/>
              </a:rPr>
              <a:t>e</a:t>
            </a:r>
            <a:r>
              <a:rPr lang="nl-NL" dirty="0">
                <a:solidFill>
                  <a:schemeClr val="tx1">
                    <a:lumMod val="50000"/>
                    <a:lumOff val="50000"/>
                  </a:schemeClr>
                </a:solidFill>
                <a:latin typeface="Franklin Gothic Medium" pitchFamily="34" charset="0"/>
              </a:rPr>
              <a:t> keus = ketoconazol</a:t>
            </a:r>
          </a:p>
        </p:txBody>
      </p:sp>
      <p:pic>
        <p:nvPicPr>
          <p:cNvPr id="7"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00192" y="2348880"/>
            <a:ext cx="1722115" cy="167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46197"/>
            <a:ext cx="2904442" cy="192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62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lstStyle/>
          <a:p>
            <a:r>
              <a:rPr lang="nl-NL" dirty="0">
                <a:solidFill>
                  <a:schemeClr val="tx1">
                    <a:lumMod val="50000"/>
                    <a:lumOff val="50000"/>
                  </a:schemeClr>
                </a:solidFill>
                <a:latin typeface="Franklin Gothic Medium" pitchFamily="34" charset="0"/>
              </a:rPr>
              <a:t>Schimmelinfecties</a:t>
            </a:r>
          </a:p>
        </p:txBody>
      </p:sp>
      <p:sp>
        <p:nvSpPr>
          <p:cNvPr id="3" name="Tijdelijke aanduiding voor inhoud 2"/>
          <p:cNvSpPr>
            <a:spLocks noGrp="1"/>
          </p:cNvSpPr>
          <p:nvPr>
            <p:ph idx="1"/>
          </p:nvPr>
        </p:nvSpPr>
        <p:spPr>
          <a:xfrm>
            <a:off x="1043492" y="1988840"/>
            <a:ext cx="6777317" cy="4176464"/>
          </a:xfrm>
        </p:spPr>
        <p:txBody>
          <a:bodyPr>
            <a:normAutofit/>
          </a:bodyPr>
          <a:lstStyle/>
          <a:p>
            <a:pPr marL="68580" indent="0">
              <a:buNone/>
            </a:pPr>
            <a:endParaRPr lang="nl-NL" dirty="0">
              <a:solidFill>
                <a:schemeClr val="tx1">
                  <a:lumMod val="50000"/>
                  <a:lumOff val="50000"/>
                </a:schemeClr>
              </a:solidFill>
              <a:latin typeface="Franklin Gothic Medium" pitchFamily="34" charset="0"/>
            </a:endParaRPr>
          </a:p>
          <a:p>
            <a:pPr marL="68580" indent="0">
              <a:buNone/>
            </a:pPr>
            <a:r>
              <a:rPr lang="nl-NL" dirty="0">
                <a:solidFill>
                  <a:schemeClr val="tx1">
                    <a:lumMod val="50000"/>
                    <a:lumOff val="50000"/>
                  </a:schemeClr>
                </a:solidFill>
                <a:latin typeface="Franklin Gothic Medium" pitchFamily="34" charset="0"/>
              </a:rPr>
              <a:t>Meest voorkomend: Voetschimmel</a:t>
            </a:r>
          </a:p>
          <a:p>
            <a:r>
              <a:rPr lang="nl-NL" dirty="0">
                <a:solidFill>
                  <a:schemeClr val="tx1">
                    <a:lumMod val="50000"/>
                    <a:lumOff val="50000"/>
                  </a:schemeClr>
                </a:solidFill>
                <a:latin typeface="Franklin Gothic Medium" pitchFamily="34" charset="0"/>
              </a:rPr>
              <a:t>Zwemmerseczeem</a:t>
            </a:r>
          </a:p>
          <a:p>
            <a:pPr lvl="1"/>
            <a:r>
              <a:rPr lang="nl-NL" dirty="0">
                <a:solidFill>
                  <a:schemeClr val="tx1">
                    <a:lumMod val="50000"/>
                    <a:lumOff val="50000"/>
                  </a:schemeClr>
                </a:solidFill>
                <a:latin typeface="Franklin Gothic Medium" pitchFamily="34" charset="0"/>
              </a:rPr>
              <a:t>Rode schilferende huid met bultjes/blaasjes en jeuk</a:t>
            </a:r>
          </a:p>
          <a:p>
            <a:r>
              <a:rPr lang="nl-NL" dirty="0">
                <a:solidFill>
                  <a:schemeClr val="tx1">
                    <a:lumMod val="50000"/>
                    <a:lumOff val="50000"/>
                  </a:schemeClr>
                </a:solidFill>
                <a:latin typeface="Franklin Gothic Medium" pitchFamily="34" charset="0"/>
              </a:rPr>
              <a:t>Kalknagels</a:t>
            </a:r>
          </a:p>
        </p:txBody>
      </p:sp>
    </p:spTree>
    <p:extLst>
      <p:ext uri="{BB962C8B-B14F-4D97-AF65-F5344CB8AC3E}">
        <p14:creationId xmlns:p14="http://schemas.microsoft.com/office/powerpoint/2010/main" val="326021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lumMod val="50000"/>
                    <a:lumOff val="50000"/>
                  </a:schemeClr>
                </a:solidFill>
                <a:latin typeface="Franklin Gothic Medium" pitchFamily="34" charset="0"/>
              </a:rPr>
              <a:t>Toedieningsvormen</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p:txBody>
          <a:bodyPr>
            <a:normAutofit/>
          </a:bodyPr>
          <a:lstStyle/>
          <a:p>
            <a:pPr>
              <a:defRPr/>
            </a:pPr>
            <a:r>
              <a:rPr lang="nl-NL" dirty="0">
                <a:solidFill>
                  <a:schemeClr val="tx1">
                    <a:lumMod val="50000"/>
                    <a:lumOff val="50000"/>
                  </a:schemeClr>
                </a:solidFill>
                <a:latin typeface="Franklin Gothic Medium" pitchFamily="34" charset="0"/>
              </a:rPr>
              <a:t>Vloeibaar</a:t>
            </a:r>
          </a:p>
          <a:p>
            <a:pPr>
              <a:defRPr/>
            </a:pPr>
            <a:endParaRPr lang="nl-NL" dirty="0">
              <a:solidFill>
                <a:schemeClr val="tx1">
                  <a:lumMod val="50000"/>
                  <a:lumOff val="50000"/>
                </a:schemeClr>
              </a:solidFill>
              <a:latin typeface="Franklin Gothic Medium" pitchFamily="34" charset="0"/>
            </a:endParaRPr>
          </a:p>
          <a:p>
            <a:pPr>
              <a:defRPr/>
            </a:pPr>
            <a:r>
              <a:rPr lang="nl-NL" dirty="0" err="1">
                <a:solidFill>
                  <a:schemeClr val="tx1">
                    <a:lumMod val="50000"/>
                    <a:lumOff val="50000"/>
                  </a:schemeClr>
                </a:solidFill>
                <a:latin typeface="Franklin Gothic Medium" pitchFamily="34" charset="0"/>
              </a:rPr>
              <a:t>Halfvast</a:t>
            </a:r>
            <a:r>
              <a:rPr lang="nl-NL" dirty="0">
                <a:solidFill>
                  <a:schemeClr val="tx1">
                    <a:lumMod val="50000"/>
                    <a:lumOff val="50000"/>
                  </a:schemeClr>
                </a:solidFill>
                <a:latin typeface="Franklin Gothic Medium" pitchFamily="34" charset="0"/>
              </a:rPr>
              <a:t> (smeerbaar op de huid)</a:t>
            </a:r>
          </a:p>
          <a:p>
            <a:pPr>
              <a:defRPr/>
            </a:pPr>
            <a:endParaRPr lang="nl-NL" dirty="0">
              <a:solidFill>
                <a:schemeClr val="tx1">
                  <a:lumMod val="50000"/>
                  <a:lumOff val="50000"/>
                </a:schemeClr>
              </a:solidFill>
              <a:latin typeface="Franklin Gothic Medium" pitchFamily="34" charset="0"/>
            </a:endParaRPr>
          </a:p>
          <a:p>
            <a:pPr>
              <a:defRPr/>
            </a:pPr>
            <a:r>
              <a:rPr lang="nl-NL" dirty="0">
                <a:solidFill>
                  <a:schemeClr val="tx1">
                    <a:lumMod val="50000"/>
                    <a:lumOff val="50000"/>
                  </a:schemeClr>
                </a:solidFill>
                <a:latin typeface="Franklin Gothic Medium" pitchFamily="34" charset="0"/>
              </a:rPr>
              <a:t>Vast (niet smeerbaar)</a:t>
            </a:r>
          </a:p>
          <a:p>
            <a:pPr>
              <a:defRPr/>
            </a:pPr>
            <a:endParaRPr lang="nl-NL" dirty="0">
              <a:solidFill>
                <a:schemeClr val="tx1">
                  <a:lumMod val="50000"/>
                  <a:lumOff val="50000"/>
                </a:schemeClr>
              </a:solidFill>
              <a:latin typeface="Franklin Gothic Medium" pitchFamily="34" charset="0"/>
            </a:endParaRPr>
          </a:p>
          <a:p>
            <a:pPr marL="68580" indent="0">
              <a:buNone/>
              <a:defRPr/>
            </a:pPr>
            <a:r>
              <a:rPr lang="nl-NL" dirty="0">
                <a:solidFill>
                  <a:schemeClr val="tx1">
                    <a:lumMod val="50000"/>
                    <a:lumOff val="50000"/>
                  </a:schemeClr>
                </a:solidFill>
                <a:latin typeface="Franklin Gothic Medium" pitchFamily="34" charset="0"/>
              </a:rPr>
              <a:t>	</a:t>
            </a:r>
            <a:endParaRPr lang="nl-NL" dirty="0"/>
          </a:p>
        </p:txBody>
      </p:sp>
    </p:spTree>
    <p:extLst>
      <p:ext uri="{BB962C8B-B14F-4D97-AF65-F5344CB8AC3E}">
        <p14:creationId xmlns:p14="http://schemas.microsoft.com/office/powerpoint/2010/main" val="101337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lstStyle/>
          <a:p>
            <a:r>
              <a:rPr lang="nl-NL" dirty="0">
                <a:solidFill>
                  <a:schemeClr val="tx1">
                    <a:lumMod val="50000"/>
                    <a:lumOff val="50000"/>
                  </a:schemeClr>
                </a:solidFill>
                <a:latin typeface="Franklin Gothic Medium" pitchFamily="34" charset="0"/>
              </a:rPr>
              <a:t>Schimmelinfecties voeten</a:t>
            </a:r>
            <a:endParaRPr lang="nl-NL" dirty="0"/>
          </a:p>
        </p:txBody>
      </p:sp>
      <p:sp>
        <p:nvSpPr>
          <p:cNvPr id="3" name="Tijdelijke aanduiding voor inhoud 2"/>
          <p:cNvSpPr>
            <a:spLocks noGrp="1"/>
          </p:cNvSpPr>
          <p:nvPr>
            <p:ph idx="1"/>
          </p:nvPr>
        </p:nvSpPr>
        <p:spPr/>
        <p:txBody>
          <a:bodyPr/>
          <a:lstStyle/>
          <a:p>
            <a:pPr marL="68580" indent="0">
              <a:buNone/>
            </a:pPr>
            <a:r>
              <a:rPr lang="nl-NL" dirty="0">
                <a:solidFill>
                  <a:schemeClr val="tx1">
                    <a:lumMod val="50000"/>
                    <a:lumOff val="50000"/>
                  </a:schemeClr>
                </a:solidFill>
                <a:latin typeface="Franklin Gothic Medium" pitchFamily="34" charset="0"/>
              </a:rPr>
              <a:t>Behandeling met antimycotica:</a:t>
            </a:r>
          </a:p>
          <a:p>
            <a:pPr lvl="1"/>
            <a:r>
              <a:rPr lang="nl-NL" dirty="0">
                <a:solidFill>
                  <a:schemeClr val="tx1">
                    <a:lumMod val="50000"/>
                    <a:lumOff val="50000"/>
                  </a:schemeClr>
                </a:solidFill>
                <a:latin typeface="Franklin Gothic Medium" pitchFamily="34" charset="0"/>
              </a:rPr>
              <a:t>Lokaal </a:t>
            </a:r>
            <a:r>
              <a:rPr lang="nl-NL" dirty="0" err="1">
                <a:solidFill>
                  <a:schemeClr val="tx1">
                    <a:lumMod val="50000"/>
                    <a:lumOff val="50000"/>
                  </a:schemeClr>
                </a:solidFill>
                <a:latin typeface="Franklin Gothic Medium" pitchFamily="34" charset="0"/>
              </a:rPr>
              <a:t>miconazol</a:t>
            </a:r>
            <a:r>
              <a:rPr lang="nl-NL" dirty="0">
                <a:solidFill>
                  <a:schemeClr val="tx1">
                    <a:lumMod val="50000"/>
                    <a:lumOff val="50000"/>
                  </a:schemeClr>
                </a:solidFill>
                <a:latin typeface="Franklin Gothic Medium" pitchFamily="34" charset="0"/>
              </a:rPr>
              <a:t>/ketoconazol (</a:t>
            </a:r>
            <a:r>
              <a:rPr lang="nl-NL" dirty="0" err="1">
                <a:solidFill>
                  <a:schemeClr val="tx1">
                    <a:lumMod val="50000"/>
                    <a:lumOff val="50000"/>
                  </a:schemeClr>
                </a:solidFill>
                <a:latin typeface="Franklin Gothic Medium" pitchFamily="34" charset="0"/>
              </a:rPr>
              <a:t>imidazolen</a:t>
            </a:r>
            <a:r>
              <a:rPr lang="nl-NL" dirty="0">
                <a:solidFill>
                  <a:schemeClr val="tx1">
                    <a:lumMod val="50000"/>
                    <a:lumOff val="50000"/>
                  </a:schemeClr>
                </a:solidFill>
                <a:latin typeface="Franklin Gothic Medium" pitchFamily="34" charset="0"/>
              </a:rPr>
              <a:t>) of terbinafine</a:t>
            </a:r>
            <a:br>
              <a:rPr lang="nl-NL" dirty="0">
                <a:solidFill>
                  <a:schemeClr val="tx1">
                    <a:lumMod val="50000"/>
                    <a:lumOff val="50000"/>
                  </a:schemeClr>
                </a:solidFill>
                <a:latin typeface="Franklin Gothic Medium" pitchFamily="34" charset="0"/>
              </a:rPr>
            </a:br>
            <a:r>
              <a:rPr lang="nl-NL" dirty="0">
                <a:solidFill>
                  <a:schemeClr val="tx1">
                    <a:lumMod val="50000"/>
                    <a:lumOff val="50000"/>
                  </a:schemeClr>
                </a:solidFill>
                <a:latin typeface="Franklin Gothic Medium" pitchFamily="34" charset="0"/>
                <a:sym typeface="Wingdings" pitchFamily="2" charset="2"/>
              </a:rPr>
              <a:t> ruim, maar dun smeren</a:t>
            </a:r>
            <a:br>
              <a:rPr lang="nl-NL" dirty="0">
                <a:solidFill>
                  <a:schemeClr val="tx1">
                    <a:lumMod val="50000"/>
                    <a:lumOff val="50000"/>
                  </a:schemeClr>
                </a:solidFill>
                <a:latin typeface="Franklin Gothic Medium" pitchFamily="34" charset="0"/>
                <a:sym typeface="Wingdings" pitchFamily="2" charset="2"/>
              </a:rPr>
            </a:br>
            <a:r>
              <a:rPr lang="nl-NL" dirty="0">
                <a:solidFill>
                  <a:schemeClr val="tx1">
                    <a:lumMod val="50000"/>
                    <a:lumOff val="50000"/>
                  </a:schemeClr>
                </a:solidFill>
                <a:latin typeface="Franklin Gothic Medium" pitchFamily="34" charset="0"/>
                <a:sym typeface="Wingdings" pitchFamily="2" charset="2"/>
              </a:rPr>
              <a:t> met </a:t>
            </a:r>
            <a:r>
              <a:rPr lang="nl-NL" dirty="0" err="1">
                <a:solidFill>
                  <a:schemeClr val="tx1">
                    <a:lumMod val="50000"/>
                    <a:lumOff val="50000"/>
                  </a:schemeClr>
                </a:solidFill>
                <a:latin typeface="Franklin Gothic Medium" pitchFamily="34" charset="0"/>
                <a:sym typeface="Wingdings" pitchFamily="2" charset="2"/>
              </a:rPr>
              <a:t>imidazolen</a:t>
            </a:r>
            <a:r>
              <a:rPr lang="nl-NL" dirty="0">
                <a:solidFill>
                  <a:schemeClr val="tx1">
                    <a:lumMod val="50000"/>
                    <a:lumOff val="50000"/>
                  </a:schemeClr>
                </a:solidFill>
                <a:latin typeface="Franklin Gothic Medium" pitchFamily="34" charset="0"/>
                <a:sym typeface="Wingdings" pitchFamily="2" charset="2"/>
              </a:rPr>
              <a:t> nog een week na verdwijnen doorgaan</a:t>
            </a:r>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Oraal terbinafine of itraconazol</a:t>
            </a:r>
            <a:br>
              <a:rPr lang="nl-NL" dirty="0">
                <a:solidFill>
                  <a:schemeClr val="tx1">
                    <a:lumMod val="50000"/>
                    <a:lumOff val="50000"/>
                  </a:schemeClr>
                </a:solidFill>
                <a:latin typeface="Franklin Gothic Medium" pitchFamily="34" charset="0"/>
              </a:rPr>
            </a:br>
            <a:r>
              <a:rPr lang="nl-NL" dirty="0">
                <a:solidFill>
                  <a:schemeClr val="tx1">
                    <a:lumMod val="50000"/>
                    <a:lumOff val="50000"/>
                  </a:schemeClr>
                </a:solidFill>
                <a:latin typeface="Franklin Gothic Medium" pitchFamily="34" charset="0"/>
                <a:sym typeface="Wingdings" pitchFamily="2" charset="2"/>
              </a:rPr>
              <a:t> bij ernstige infecties of aangedane nagels</a:t>
            </a:r>
            <a:endParaRPr lang="nl-NL" dirty="0">
              <a:solidFill>
                <a:schemeClr val="tx1">
                  <a:lumMod val="50000"/>
                  <a:lumOff val="50000"/>
                </a:schemeClr>
              </a:solidFill>
              <a:latin typeface="Franklin Gothic Medium" pitchFamily="34" charset="0"/>
            </a:endParaRPr>
          </a:p>
          <a:p>
            <a:endParaRPr lang="nl-NL" dirty="0"/>
          </a:p>
        </p:txBody>
      </p:sp>
    </p:spTree>
    <p:extLst>
      <p:ext uri="{BB962C8B-B14F-4D97-AF65-F5344CB8AC3E}">
        <p14:creationId xmlns:p14="http://schemas.microsoft.com/office/powerpoint/2010/main" val="2154608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NL" dirty="0">
                <a:solidFill>
                  <a:schemeClr val="tx1">
                    <a:lumMod val="50000"/>
                    <a:lumOff val="50000"/>
                  </a:schemeClr>
                </a:solidFill>
                <a:latin typeface="Franklin Gothic Medium" pitchFamily="34" charset="0"/>
              </a:rPr>
              <a:t>Schimmelinfecties</a:t>
            </a:r>
            <a:endParaRPr lang="nl-NL" dirty="0"/>
          </a:p>
        </p:txBody>
      </p:sp>
      <p:sp>
        <p:nvSpPr>
          <p:cNvPr id="3" name="Tijdelijke aanduiding voor inhoud 2"/>
          <p:cNvSpPr>
            <a:spLocks noGrp="1"/>
          </p:cNvSpPr>
          <p:nvPr>
            <p:ph idx="1"/>
          </p:nvPr>
        </p:nvSpPr>
        <p:spPr/>
        <p:txBody>
          <a:bodyPr>
            <a:normAutofit lnSpcReduction="10000"/>
          </a:bodyPr>
          <a:lstStyle/>
          <a:p>
            <a:r>
              <a:rPr lang="nl-NL" dirty="0"/>
              <a:t>Candida:</a:t>
            </a:r>
          </a:p>
          <a:p>
            <a:pPr lvl="1"/>
            <a:r>
              <a:rPr lang="nl-NL" dirty="0"/>
              <a:t>Vaginale schimmel (vaak na antibioticumkuur)</a:t>
            </a:r>
          </a:p>
          <a:p>
            <a:pPr lvl="1"/>
            <a:r>
              <a:rPr lang="nl-NL" dirty="0"/>
              <a:t>Mond/keel </a:t>
            </a:r>
          </a:p>
          <a:p>
            <a:pPr lvl="2"/>
            <a:r>
              <a:rPr lang="nl-NL" dirty="0"/>
              <a:t>Ook bij baby’s bij borstvoeding (spruw)</a:t>
            </a:r>
          </a:p>
          <a:p>
            <a:pPr lvl="2"/>
            <a:endParaRPr lang="nl-NL" dirty="0"/>
          </a:p>
          <a:p>
            <a:r>
              <a:rPr lang="nl-NL" dirty="0"/>
              <a:t>Behandeling: lokaal </a:t>
            </a:r>
            <a:r>
              <a:rPr lang="nl-NL" dirty="0" err="1"/>
              <a:t>miconazol</a:t>
            </a:r>
            <a:r>
              <a:rPr lang="nl-NL" dirty="0"/>
              <a:t> of </a:t>
            </a:r>
            <a:r>
              <a:rPr lang="nl-NL" dirty="0" err="1"/>
              <a:t>nystatine</a:t>
            </a:r>
            <a:r>
              <a:rPr lang="nl-NL" dirty="0"/>
              <a:t> </a:t>
            </a:r>
          </a:p>
          <a:p>
            <a:r>
              <a:rPr lang="nl-NL" dirty="0"/>
              <a:t>Systemisch: fluconazol</a:t>
            </a:r>
          </a:p>
        </p:txBody>
      </p:sp>
    </p:spTree>
    <p:extLst>
      <p:ext uri="{BB962C8B-B14F-4D97-AF65-F5344CB8AC3E}">
        <p14:creationId xmlns:p14="http://schemas.microsoft.com/office/powerpoint/2010/main" val="587350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lumMod val="50000"/>
                    <a:lumOff val="50000"/>
                  </a:schemeClr>
                </a:solidFill>
                <a:latin typeface="Franklin Gothic Medium" pitchFamily="34" charset="0"/>
              </a:rPr>
              <a:t>Opdracht</a:t>
            </a:r>
            <a:r>
              <a:rPr lang="en-US" dirty="0">
                <a:solidFill>
                  <a:schemeClr val="tx1">
                    <a:lumMod val="50000"/>
                    <a:lumOff val="50000"/>
                  </a:schemeClr>
                </a:solidFill>
                <a:latin typeface="Franklin Gothic Medium" pitchFamily="34" charset="0"/>
              </a:rPr>
              <a:t> 2 (Wiki)</a:t>
            </a:r>
            <a:endParaRPr lang="nl-NL" dirty="0">
              <a:solidFill>
                <a:schemeClr val="tx1">
                  <a:lumMod val="50000"/>
                  <a:lumOff val="50000"/>
                </a:schemeClr>
              </a:solidFill>
            </a:endParaRPr>
          </a:p>
        </p:txBody>
      </p:sp>
      <p:pic>
        <p:nvPicPr>
          <p:cNvPr id="5" name="Tijdelijke aanduiding voor inhoud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23975" y="2678906"/>
            <a:ext cx="2857500" cy="2762250"/>
          </a:xfrm>
        </p:spPr>
      </p:pic>
      <p:sp>
        <p:nvSpPr>
          <p:cNvPr id="4" name="Tijdelijke aanduiding voor inhoud 3"/>
          <p:cNvSpPr>
            <a:spLocks noGrp="1"/>
          </p:cNvSpPr>
          <p:nvPr>
            <p:ph sz="quarter" idx="14"/>
          </p:nvPr>
        </p:nvSpPr>
        <p:spPr>
          <a:xfrm>
            <a:off x="4572000" y="2678907"/>
            <a:ext cx="3493008" cy="3127532"/>
          </a:xfrm>
        </p:spPr>
        <p:txBody>
          <a:bodyPr>
            <a:normAutofit/>
          </a:bodyPr>
          <a:lstStyle/>
          <a:p>
            <a:pPr marL="68580" indent="0">
              <a:buNone/>
            </a:pPr>
            <a:r>
              <a:rPr lang="nl-NL" sz="2800" dirty="0">
                <a:solidFill>
                  <a:schemeClr val="tx1">
                    <a:lumMod val="50000"/>
                    <a:lumOff val="50000"/>
                  </a:schemeClr>
                </a:solidFill>
                <a:latin typeface="Franklin Gothic Medium" pitchFamily="34" charset="0"/>
              </a:rPr>
              <a:t>Te vinden onder balie:</a:t>
            </a:r>
          </a:p>
          <a:p>
            <a:pPr marL="68580" indent="0">
              <a:buNone/>
            </a:pPr>
            <a:r>
              <a:rPr lang="nl-NL" sz="2800" dirty="0">
                <a:solidFill>
                  <a:schemeClr val="tx1">
                    <a:lumMod val="50000"/>
                    <a:lumOff val="50000"/>
                  </a:schemeClr>
                </a:solidFill>
                <a:latin typeface="Franklin Gothic Medium" pitchFamily="34" charset="0"/>
              </a:rPr>
              <a:t>Taak 1 Balie Nieuw</a:t>
            </a:r>
          </a:p>
        </p:txBody>
      </p:sp>
    </p:spTree>
    <p:extLst>
      <p:ext uri="{BB962C8B-B14F-4D97-AF65-F5344CB8AC3E}">
        <p14:creationId xmlns:p14="http://schemas.microsoft.com/office/powerpoint/2010/main" val="1586762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43490" y="1027664"/>
            <a:ext cx="7024744" cy="817160"/>
          </a:xfrm>
        </p:spPr>
        <p:txBody>
          <a:bodyPr/>
          <a:lstStyle/>
          <a:p>
            <a:r>
              <a:rPr lang="nl-NL" dirty="0">
                <a:solidFill>
                  <a:schemeClr val="tx1">
                    <a:lumMod val="50000"/>
                    <a:lumOff val="50000"/>
                  </a:schemeClr>
                </a:solidFill>
                <a:latin typeface="Franklin Gothic Medium" pitchFamily="34" charset="0"/>
              </a:rPr>
              <a:t>Bacteriële huidinfectie</a:t>
            </a:r>
            <a:endParaRPr lang="nl-NL" dirty="0"/>
          </a:p>
        </p:txBody>
      </p:sp>
      <p:sp>
        <p:nvSpPr>
          <p:cNvPr id="6" name="Tijdelijke aanduiding voor inhoud 5"/>
          <p:cNvSpPr>
            <a:spLocks noGrp="1"/>
          </p:cNvSpPr>
          <p:nvPr>
            <p:ph idx="1"/>
          </p:nvPr>
        </p:nvSpPr>
        <p:spPr/>
        <p:txBody>
          <a:bodyPr/>
          <a:lstStyle/>
          <a:p>
            <a:r>
              <a:rPr lang="nl-NL" dirty="0"/>
              <a:t>Huid is barrière tegen bacteriën</a:t>
            </a:r>
          </a:p>
          <a:p>
            <a:r>
              <a:rPr lang="nl-NL" dirty="0"/>
              <a:t>Vooral bij beschadigde huid </a:t>
            </a:r>
            <a:r>
              <a:rPr lang="nl-NL" dirty="0">
                <a:sym typeface="Wingdings" panose="05000000000000000000" pitchFamily="2" charset="2"/>
              </a:rPr>
              <a:t> kans bacteriële infectie</a:t>
            </a:r>
          </a:p>
          <a:p>
            <a:endParaRPr lang="nl-NL" dirty="0">
              <a:sym typeface="Wingdings" panose="05000000000000000000" pitchFamily="2" charset="2"/>
            </a:endParaRPr>
          </a:p>
          <a:p>
            <a:r>
              <a:rPr lang="nl-NL" dirty="0">
                <a:sym typeface="Wingdings" panose="05000000000000000000" pitchFamily="2" charset="2"/>
              </a:rPr>
              <a:t>Lokaal behandelen: </a:t>
            </a:r>
            <a:r>
              <a:rPr lang="nl-NL" b="1" dirty="0" err="1">
                <a:sym typeface="Wingdings" panose="05000000000000000000" pitchFamily="2" charset="2"/>
              </a:rPr>
              <a:t>fusidinezuur</a:t>
            </a:r>
            <a:r>
              <a:rPr lang="nl-NL" b="1" dirty="0">
                <a:sym typeface="Wingdings" panose="05000000000000000000" pitchFamily="2" charset="2"/>
              </a:rPr>
              <a:t> of </a:t>
            </a:r>
            <a:r>
              <a:rPr lang="nl-NL" b="1" dirty="0" err="1">
                <a:sym typeface="Wingdings" panose="05000000000000000000" pitchFamily="2" charset="2"/>
              </a:rPr>
              <a:t>mupirocine</a:t>
            </a:r>
            <a:endParaRPr lang="nl-NL" b="1" dirty="0">
              <a:sym typeface="Wingdings" panose="05000000000000000000" pitchFamily="2" charset="2"/>
            </a:endParaRPr>
          </a:p>
          <a:p>
            <a:r>
              <a:rPr lang="nl-NL" dirty="0">
                <a:sym typeface="Wingdings" panose="05000000000000000000" pitchFamily="2" charset="2"/>
              </a:rPr>
              <a:t>Ernstige infecties systemisch: bv </a:t>
            </a:r>
            <a:r>
              <a:rPr lang="nl-NL" b="1" dirty="0">
                <a:sym typeface="Wingdings" panose="05000000000000000000" pitchFamily="2" charset="2"/>
              </a:rPr>
              <a:t>flucloxacilline </a:t>
            </a:r>
            <a:endParaRPr lang="nl-NL" b="1" dirty="0"/>
          </a:p>
        </p:txBody>
      </p:sp>
    </p:spTree>
    <p:extLst>
      <p:ext uri="{BB962C8B-B14F-4D97-AF65-F5344CB8AC3E}">
        <p14:creationId xmlns:p14="http://schemas.microsoft.com/office/powerpoint/2010/main" val="2611330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lstStyle/>
          <a:p>
            <a:r>
              <a:rPr lang="nl-NL" dirty="0">
                <a:solidFill>
                  <a:schemeClr val="tx1">
                    <a:lumMod val="50000"/>
                    <a:lumOff val="50000"/>
                  </a:schemeClr>
                </a:solidFill>
                <a:latin typeface="Franklin Gothic Medium" pitchFamily="34" charset="0"/>
              </a:rPr>
              <a:t>Bacteriële huidinfectie</a:t>
            </a:r>
          </a:p>
        </p:txBody>
      </p:sp>
      <p:sp>
        <p:nvSpPr>
          <p:cNvPr id="3" name="Tijdelijke aanduiding voor inhoud 2"/>
          <p:cNvSpPr>
            <a:spLocks noGrp="1"/>
          </p:cNvSpPr>
          <p:nvPr>
            <p:ph sz="quarter" idx="13"/>
          </p:nvPr>
        </p:nvSpPr>
        <p:spPr>
          <a:xfrm>
            <a:off x="755576" y="1988840"/>
            <a:ext cx="4392488" cy="4438094"/>
          </a:xfrm>
        </p:spPr>
        <p:txBody>
          <a:bodyPr>
            <a:normAutofit/>
          </a:bodyPr>
          <a:lstStyle/>
          <a:p>
            <a:pPr marL="68580" indent="0">
              <a:buNone/>
            </a:pPr>
            <a:endParaRPr lang="nl-NL" dirty="0">
              <a:solidFill>
                <a:schemeClr val="tx1">
                  <a:lumMod val="50000"/>
                  <a:lumOff val="50000"/>
                </a:schemeClr>
              </a:solidFill>
              <a:latin typeface="Franklin Gothic Medium" pitchFamily="34" charset="0"/>
            </a:endParaRPr>
          </a:p>
          <a:p>
            <a:pPr marL="68580" indent="0">
              <a:buNone/>
            </a:pPr>
            <a:r>
              <a:rPr lang="nl-NL" dirty="0">
                <a:solidFill>
                  <a:schemeClr val="tx1">
                    <a:lumMod val="50000"/>
                    <a:lumOff val="50000"/>
                  </a:schemeClr>
                </a:solidFill>
                <a:latin typeface="Franklin Gothic Medium" pitchFamily="34" charset="0"/>
              </a:rPr>
              <a:t>Steenpuist (furunkel)</a:t>
            </a:r>
          </a:p>
          <a:p>
            <a:pPr lvl="1"/>
            <a:r>
              <a:rPr lang="nl-NL" dirty="0">
                <a:solidFill>
                  <a:schemeClr val="tx1">
                    <a:lumMod val="50000"/>
                    <a:lumOff val="50000"/>
                  </a:schemeClr>
                </a:solidFill>
                <a:latin typeface="Franklin Gothic Medium" pitchFamily="34" charset="0"/>
              </a:rPr>
              <a:t>Is een ontstoken talgklier</a:t>
            </a:r>
          </a:p>
          <a:p>
            <a:pPr lvl="1"/>
            <a:r>
              <a:rPr lang="nl-NL" dirty="0">
                <a:solidFill>
                  <a:schemeClr val="tx1">
                    <a:lumMod val="50000"/>
                    <a:lumOff val="50000"/>
                  </a:schemeClr>
                </a:solidFill>
                <a:latin typeface="Franklin Gothic Medium" pitchFamily="34" charset="0"/>
              </a:rPr>
              <a:t>Pijnlijk</a:t>
            </a:r>
          </a:p>
          <a:p>
            <a:pPr lvl="1"/>
            <a:r>
              <a:rPr lang="nl-NL" dirty="0">
                <a:solidFill>
                  <a:schemeClr val="tx1">
                    <a:lumMod val="50000"/>
                    <a:lumOff val="50000"/>
                  </a:schemeClr>
                </a:solidFill>
                <a:latin typeface="Franklin Gothic Medium" pitchFamily="34" charset="0"/>
              </a:rPr>
              <a:t>Besmettelijk</a:t>
            </a:r>
          </a:p>
          <a:p>
            <a:pPr lvl="1"/>
            <a:r>
              <a:rPr lang="nl-NL" dirty="0">
                <a:solidFill>
                  <a:schemeClr val="tx1">
                    <a:lumMod val="50000"/>
                    <a:lumOff val="50000"/>
                  </a:schemeClr>
                </a:solidFill>
                <a:latin typeface="Franklin Gothic Medium" pitchFamily="34" charset="0"/>
              </a:rPr>
              <a:t>Behandeling:</a:t>
            </a:r>
          </a:p>
          <a:p>
            <a:pPr lvl="2"/>
            <a:r>
              <a:rPr lang="nl-NL" dirty="0">
                <a:solidFill>
                  <a:schemeClr val="tx1">
                    <a:lumMod val="50000"/>
                    <a:lumOff val="50000"/>
                  </a:schemeClr>
                </a:solidFill>
                <a:latin typeface="Franklin Gothic Medium" pitchFamily="34" charset="0"/>
              </a:rPr>
              <a:t>Ontsmetten</a:t>
            </a:r>
          </a:p>
          <a:p>
            <a:pPr lvl="2"/>
            <a:r>
              <a:rPr lang="nl-NL" dirty="0">
                <a:solidFill>
                  <a:schemeClr val="tx1">
                    <a:lumMod val="50000"/>
                    <a:lumOff val="50000"/>
                  </a:schemeClr>
                </a:solidFill>
                <a:latin typeface="Franklin Gothic Medium" pitchFamily="34" charset="0"/>
              </a:rPr>
              <a:t>Flucloxacilline oraal</a:t>
            </a:r>
          </a:p>
          <a:p>
            <a:endParaRPr lang="nl-NL" dirty="0">
              <a:solidFill>
                <a:schemeClr val="tx1">
                  <a:lumMod val="50000"/>
                  <a:lumOff val="50000"/>
                </a:schemeClr>
              </a:solidFill>
              <a:latin typeface="Franklin Gothic Medium"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40968"/>
            <a:ext cx="2358434" cy="235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062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latin typeface="Franklin Gothic Medium" pitchFamily="34" charset="0"/>
              </a:rPr>
              <a:t>Bacteriële huidinfectie</a:t>
            </a:r>
            <a:endParaRPr lang="nl-NL" dirty="0"/>
          </a:p>
        </p:txBody>
      </p:sp>
      <p:sp>
        <p:nvSpPr>
          <p:cNvPr id="3" name="Tijdelijke aanduiding voor inhoud 2"/>
          <p:cNvSpPr>
            <a:spLocks noGrp="1"/>
          </p:cNvSpPr>
          <p:nvPr>
            <p:ph idx="1"/>
          </p:nvPr>
        </p:nvSpPr>
        <p:spPr/>
        <p:txBody>
          <a:bodyPr/>
          <a:lstStyle/>
          <a:p>
            <a:r>
              <a:rPr lang="nl-NL" dirty="0">
                <a:solidFill>
                  <a:schemeClr val="tx1">
                    <a:lumMod val="50000"/>
                    <a:lumOff val="50000"/>
                  </a:schemeClr>
                </a:solidFill>
                <a:latin typeface="Franklin Gothic Medium" pitchFamily="34" charset="0"/>
              </a:rPr>
              <a:t>Krentenbaard (impetigo)</a:t>
            </a:r>
          </a:p>
          <a:p>
            <a:pPr lvl="1"/>
            <a:r>
              <a:rPr lang="nl-NL" dirty="0">
                <a:solidFill>
                  <a:schemeClr val="tx1">
                    <a:lumMod val="50000"/>
                    <a:lumOff val="50000"/>
                  </a:schemeClr>
                </a:solidFill>
                <a:latin typeface="Franklin Gothic Medium" pitchFamily="34" charset="0"/>
              </a:rPr>
              <a:t>Vooral bij kinderen</a:t>
            </a:r>
          </a:p>
          <a:p>
            <a:pPr lvl="1"/>
            <a:r>
              <a:rPr lang="nl-NL" dirty="0">
                <a:solidFill>
                  <a:schemeClr val="tx1">
                    <a:lumMod val="50000"/>
                    <a:lumOff val="50000"/>
                  </a:schemeClr>
                </a:solidFill>
                <a:latin typeface="Franklin Gothic Medium" pitchFamily="34" charset="0"/>
              </a:rPr>
              <a:t>Zeer besmettelijk</a:t>
            </a:r>
          </a:p>
          <a:p>
            <a:pPr lvl="1"/>
            <a:r>
              <a:rPr lang="nl-NL" dirty="0">
                <a:solidFill>
                  <a:schemeClr val="tx1">
                    <a:lumMod val="50000"/>
                    <a:lumOff val="50000"/>
                  </a:schemeClr>
                </a:solidFill>
                <a:latin typeface="Franklin Gothic Medium" pitchFamily="34" charset="0"/>
              </a:rPr>
              <a:t>Behandeling:</a:t>
            </a:r>
          </a:p>
          <a:p>
            <a:pPr lvl="2"/>
            <a:r>
              <a:rPr lang="nl-NL" sz="2200" dirty="0" err="1">
                <a:solidFill>
                  <a:schemeClr val="tx1">
                    <a:lumMod val="50000"/>
                    <a:lumOff val="50000"/>
                  </a:schemeClr>
                </a:solidFill>
                <a:latin typeface="Franklin Gothic Medium" pitchFamily="34" charset="0"/>
              </a:rPr>
              <a:t>Fusidinezuur</a:t>
            </a:r>
            <a:endParaRPr lang="nl-NL" sz="2200" dirty="0">
              <a:solidFill>
                <a:schemeClr val="tx1">
                  <a:lumMod val="50000"/>
                  <a:lumOff val="50000"/>
                </a:schemeClr>
              </a:solidFill>
              <a:latin typeface="Franklin Gothic Medium" pitchFamily="34" charset="0"/>
            </a:endParaRPr>
          </a:p>
          <a:p>
            <a:pPr lvl="2"/>
            <a:r>
              <a:rPr lang="nl-NL" sz="2200" dirty="0">
                <a:solidFill>
                  <a:schemeClr val="tx1">
                    <a:lumMod val="50000"/>
                    <a:lumOff val="50000"/>
                  </a:schemeClr>
                </a:solidFill>
                <a:latin typeface="Franklin Gothic Medium" pitchFamily="34" charset="0"/>
              </a:rPr>
              <a:t>Flucloxacilline oraal</a:t>
            </a:r>
          </a:p>
          <a:p>
            <a:pPr lvl="1"/>
            <a:endParaRPr lang="nl-NL" dirty="0"/>
          </a:p>
          <a:p>
            <a:endParaRPr lang="nl-NL"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96952"/>
            <a:ext cx="3032785" cy="303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299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26498" y="363979"/>
            <a:ext cx="2809398" cy="945466"/>
          </a:xfrm>
        </p:spPr>
        <p:txBody>
          <a:bodyPr/>
          <a:lstStyle/>
          <a:p>
            <a:r>
              <a:rPr lang="nl-NL" dirty="0">
                <a:solidFill>
                  <a:schemeClr val="tx1">
                    <a:lumMod val="50000"/>
                    <a:lumOff val="50000"/>
                  </a:schemeClr>
                </a:solidFill>
                <a:latin typeface="Franklin Gothic Medium" pitchFamily="34" charset="0"/>
              </a:rPr>
              <a:t>Psoriasis</a:t>
            </a: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110" y="836712"/>
            <a:ext cx="211492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200773"/>
            <a:ext cx="2779094" cy="22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086" y="1721178"/>
            <a:ext cx="2370937" cy="192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psoriasis-vulgaris5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66" y="1721178"/>
            <a:ext cx="3097430" cy="20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soriasis-vulgaris2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906168" y="3751016"/>
            <a:ext cx="3237359" cy="216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232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lstStyle/>
          <a:p>
            <a:r>
              <a:rPr lang="nl-NL" dirty="0">
                <a:solidFill>
                  <a:schemeClr val="tx1">
                    <a:lumMod val="50000"/>
                    <a:lumOff val="50000"/>
                  </a:schemeClr>
                </a:solidFill>
                <a:latin typeface="Franklin Gothic Medium" pitchFamily="34" charset="0"/>
              </a:rPr>
              <a:t>Psoriasis</a:t>
            </a:r>
          </a:p>
        </p:txBody>
      </p:sp>
      <p:sp>
        <p:nvSpPr>
          <p:cNvPr id="3" name="Tijdelijke aanduiding voor inhoud 2"/>
          <p:cNvSpPr>
            <a:spLocks noGrp="1"/>
          </p:cNvSpPr>
          <p:nvPr>
            <p:ph idx="1"/>
          </p:nvPr>
        </p:nvSpPr>
        <p:spPr>
          <a:xfrm>
            <a:off x="1043492" y="1988840"/>
            <a:ext cx="7272924" cy="4176464"/>
          </a:xfrm>
        </p:spPr>
        <p:txBody>
          <a:bodyPr>
            <a:normAutofit/>
          </a:bodyPr>
          <a:lstStyle/>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Ontstekingsreactie met verhoogde celdeling en verminderde rijping van cellen in de opperhuid</a:t>
            </a:r>
            <a:br>
              <a:rPr lang="nl-NL" dirty="0">
                <a:solidFill>
                  <a:schemeClr val="tx1">
                    <a:lumMod val="50000"/>
                    <a:lumOff val="50000"/>
                  </a:schemeClr>
                </a:solidFill>
                <a:latin typeface="Franklin Gothic Medium" pitchFamily="34" charset="0"/>
              </a:rPr>
            </a:br>
            <a:r>
              <a:rPr lang="nl-NL" dirty="0">
                <a:solidFill>
                  <a:schemeClr val="tx1">
                    <a:lumMod val="50000"/>
                    <a:lumOff val="50000"/>
                  </a:schemeClr>
                </a:solidFill>
                <a:latin typeface="Franklin Gothic Medium" pitchFamily="34" charset="0"/>
                <a:sym typeface="Wingdings" pitchFamily="2" charset="2"/>
              </a:rPr>
              <a:t> Huid vernieuwt zich in 6 dagen (normaal 26)</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Erfelijke component</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Chronisch en steeds terugkerend</a:t>
            </a:r>
          </a:p>
          <a:p>
            <a:endParaRPr lang="nl-NL" dirty="0"/>
          </a:p>
        </p:txBody>
      </p:sp>
    </p:spTree>
    <p:extLst>
      <p:ext uri="{BB962C8B-B14F-4D97-AF65-F5344CB8AC3E}">
        <p14:creationId xmlns:p14="http://schemas.microsoft.com/office/powerpoint/2010/main" val="1249658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lstStyle/>
          <a:p>
            <a:r>
              <a:rPr lang="nl-NL" dirty="0">
                <a:solidFill>
                  <a:schemeClr val="tx1">
                    <a:lumMod val="50000"/>
                    <a:lumOff val="50000"/>
                  </a:schemeClr>
                </a:solidFill>
                <a:latin typeface="Franklin Gothic Medium" pitchFamily="34" charset="0"/>
              </a:rPr>
              <a:t>Psoriasis</a:t>
            </a:r>
            <a:endParaRPr lang="nl-NL" dirty="0"/>
          </a:p>
        </p:txBody>
      </p:sp>
      <p:sp>
        <p:nvSpPr>
          <p:cNvPr id="3" name="Tijdelijke aanduiding voor inhoud 2"/>
          <p:cNvSpPr>
            <a:spLocks noGrp="1"/>
          </p:cNvSpPr>
          <p:nvPr>
            <p:ph idx="1"/>
          </p:nvPr>
        </p:nvSpPr>
        <p:spPr/>
        <p:txBody>
          <a:bodyPr/>
          <a:lstStyle/>
          <a:p>
            <a:r>
              <a:rPr lang="nl-NL" dirty="0">
                <a:solidFill>
                  <a:schemeClr val="tx1">
                    <a:lumMod val="50000"/>
                    <a:lumOff val="50000"/>
                  </a:schemeClr>
                </a:solidFill>
                <a:latin typeface="Franklin Gothic Medium" pitchFamily="34" charset="0"/>
              </a:rPr>
              <a:t>Symptomen:</a:t>
            </a:r>
          </a:p>
          <a:p>
            <a:pPr lvl="1"/>
            <a:r>
              <a:rPr lang="nl-NL" dirty="0">
                <a:solidFill>
                  <a:schemeClr val="tx1">
                    <a:lumMod val="50000"/>
                    <a:lumOff val="50000"/>
                  </a:schemeClr>
                </a:solidFill>
                <a:latin typeface="Franklin Gothic Medium" pitchFamily="34" charset="0"/>
              </a:rPr>
              <a:t>Roodheid en schilfering</a:t>
            </a:r>
          </a:p>
          <a:p>
            <a:pPr marL="365760" lvl="1" indent="0">
              <a:buNone/>
            </a:pPr>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Uitlokking door verwonding, infectie, keelontsteking, stress, alcohol en geneesmiddelen</a:t>
            </a:r>
          </a:p>
          <a:p>
            <a:pPr marL="68580" indent="0">
              <a:buNone/>
            </a:pPr>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Behandeling meestal door dermatoloog</a:t>
            </a:r>
          </a:p>
          <a:p>
            <a:endParaRPr lang="nl-NL" dirty="0"/>
          </a:p>
        </p:txBody>
      </p:sp>
    </p:spTree>
    <p:extLst>
      <p:ext uri="{BB962C8B-B14F-4D97-AF65-F5344CB8AC3E}">
        <p14:creationId xmlns:p14="http://schemas.microsoft.com/office/powerpoint/2010/main" val="2353467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80728"/>
            <a:ext cx="2608571" cy="1368152"/>
          </a:xfrm>
        </p:spPr>
        <p:txBody>
          <a:bodyPr>
            <a:normAutofit/>
          </a:bodyPr>
          <a:lstStyle/>
          <a:p>
            <a:r>
              <a:rPr lang="nl-NL" dirty="0">
                <a:solidFill>
                  <a:schemeClr val="tx1">
                    <a:lumMod val="50000"/>
                    <a:lumOff val="50000"/>
                  </a:schemeClr>
                </a:solidFill>
                <a:latin typeface="Franklin Gothic Medium" pitchFamily="34" charset="0"/>
              </a:rPr>
              <a:t>Lokalisatie </a:t>
            </a:r>
            <a:br>
              <a:rPr lang="nl-NL" dirty="0">
                <a:solidFill>
                  <a:schemeClr val="tx1">
                    <a:lumMod val="50000"/>
                    <a:lumOff val="50000"/>
                  </a:schemeClr>
                </a:solidFill>
                <a:latin typeface="Franklin Gothic Medium" pitchFamily="34" charset="0"/>
              </a:rPr>
            </a:br>
            <a:r>
              <a:rPr lang="nl-NL" dirty="0">
                <a:solidFill>
                  <a:schemeClr val="tx1">
                    <a:lumMod val="50000"/>
                    <a:lumOff val="50000"/>
                  </a:schemeClr>
                </a:solidFill>
                <a:latin typeface="Franklin Gothic Medium" pitchFamily="34" charset="0"/>
              </a:rPr>
              <a:t>psoriasis</a:t>
            </a: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123" y="1124744"/>
            <a:ext cx="538047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7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tx1">
                    <a:lumMod val="50000"/>
                    <a:lumOff val="50000"/>
                  </a:schemeClr>
                </a:solidFill>
                <a:latin typeface="Franklin Gothic Medium" pitchFamily="34" charset="0"/>
              </a:rPr>
              <a:t>Toedieningsvormen: </a:t>
            </a:r>
            <a:r>
              <a:rPr lang="nl-NL" b="1" u="sng" dirty="0">
                <a:solidFill>
                  <a:schemeClr val="tx1">
                    <a:lumMod val="50000"/>
                    <a:lumOff val="50000"/>
                  </a:schemeClr>
                </a:solidFill>
                <a:latin typeface="Franklin Gothic Medium" pitchFamily="34" charset="0"/>
              </a:rPr>
              <a:t>vloeibaar</a:t>
            </a:r>
          </a:p>
        </p:txBody>
      </p:sp>
      <p:sp>
        <p:nvSpPr>
          <p:cNvPr id="3" name="Tijdelijke aanduiding voor inhoud 2"/>
          <p:cNvSpPr>
            <a:spLocks noGrp="1"/>
          </p:cNvSpPr>
          <p:nvPr>
            <p:ph idx="1"/>
          </p:nvPr>
        </p:nvSpPr>
        <p:spPr>
          <a:xfrm>
            <a:off x="1043492" y="2323652"/>
            <a:ext cx="7128908" cy="3985668"/>
          </a:xfrm>
        </p:spPr>
        <p:txBody>
          <a:bodyPr>
            <a:normAutofit/>
          </a:bodyPr>
          <a:lstStyle/>
          <a:p>
            <a:pPr>
              <a:defRPr/>
            </a:pPr>
            <a:r>
              <a:rPr lang="nl-NL" dirty="0">
                <a:solidFill>
                  <a:schemeClr val="tx1">
                    <a:lumMod val="50000"/>
                    <a:lumOff val="50000"/>
                  </a:schemeClr>
                </a:solidFill>
                <a:latin typeface="Franklin Gothic Medium" pitchFamily="34" charset="0"/>
              </a:rPr>
              <a:t>Oplossingen (solutio)</a:t>
            </a:r>
          </a:p>
          <a:p>
            <a:pPr lvl="1">
              <a:defRPr/>
            </a:pPr>
            <a:r>
              <a:rPr lang="nl-NL" sz="2400" dirty="0">
                <a:solidFill>
                  <a:schemeClr val="tx1">
                    <a:lumMod val="50000"/>
                    <a:lumOff val="50000"/>
                  </a:schemeClr>
                </a:solidFill>
                <a:latin typeface="Franklin Gothic Medium" pitchFamily="34" charset="0"/>
              </a:rPr>
              <a:t>Oplossingen in water, alcohol of propyleenglycol</a:t>
            </a:r>
          </a:p>
          <a:p>
            <a:pPr lvl="1">
              <a:defRPr/>
            </a:pPr>
            <a:endParaRPr lang="nl-NL" sz="2400" dirty="0">
              <a:solidFill>
                <a:schemeClr val="tx1">
                  <a:lumMod val="50000"/>
                  <a:lumOff val="50000"/>
                </a:schemeClr>
              </a:solidFill>
              <a:latin typeface="Franklin Gothic Medium" pitchFamily="34" charset="0"/>
            </a:endParaRPr>
          </a:p>
          <a:p>
            <a:pPr>
              <a:defRPr/>
            </a:pPr>
            <a:r>
              <a:rPr lang="nl-NL" dirty="0">
                <a:solidFill>
                  <a:schemeClr val="tx1">
                    <a:lumMod val="50000"/>
                    <a:lumOff val="50000"/>
                  </a:schemeClr>
                </a:solidFill>
                <a:latin typeface="Franklin Gothic Medium" pitchFamily="34" charset="0"/>
              </a:rPr>
              <a:t>Schudsels (lotion)</a:t>
            </a:r>
          </a:p>
          <a:p>
            <a:pPr lvl="1">
              <a:defRPr/>
            </a:pPr>
            <a:r>
              <a:rPr lang="nl-NL" sz="2400" dirty="0">
                <a:solidFill>
                  <a:schemeClr val="tx1">
                    <a:lumMod val="50000"/>
                    <a:lumOff val="50000"/>
                  </a:schemeClr>
                </a:solidFill>
                <a:latin typeface="Franklin Gothic Medium" pitchFamily="34" charset="0"/>
              </a:rPr>
              <a:t>Combinatie vaste stof en vloeistof</a:t>
            </a:r>
          </a:p>
          <a:p>
            <a:pPr lvl="1">
              <a:defRPr/>
            </a:pPr>
            <a:endParaRPr lang="nl-NL" sz="2400" dirty="0">
              <a:solidFill>
                <a:schemeClr val="tx1">
                  <a:lumMod val="50000"/>
                  <a:lumOff val="50000"/>
                </a:schemeClr>
              </a:solidFill>
              <a:latin typeface="Franklin Gothic Medium" pitchFamily="34" charset="0"/>
            </a:endParaRPr>
          </a:p>
          <a:p>
            <a:pPr>
              <a:defRPr/>
            </a:pPr>
            <a:r>
              <a:rPr lang="nl-NL" dirty="0">
                <a:solidFill>
                  <a:schemeClr val="tx1">
                    <a:lumMod val="50000"/>
                    <a:lumOff val="50000"/>
                  </a:schemeClr>
                </a:solidFill>
                <a:latin typeface="Franklin Gothic Medium" pitchFamily="34" charset="0"/>
              </a:rPr>
              <a:t>Smeersel (</a:t>
            </a:r>
            <a:r>
              <a:rPr lang="nl-NL" dirty="0" err="1">
                <a:solidFill>
                  <a:schemeClr val="tx1">
                    <a:lumMod val="50000"/>
                    <a:lumOff val="50000"/>
                  </a:schemeClr>
                </a:solidFill>
                <a:latin typeface="Franklin Gothic Medium" pitchFamily="34" charset="0"/>
              </a:rPr>
              <a:t>linimentum</a:t>
            </a:r>
            <a:r>
              <a:rPr lang="nl-NL" dirty="0">
                <a:solidFill>
                  <a:schemeClr val="tx1">
                    <a:lumMod val="50000"/>
                    <a:lumOff val="50000"/>
                  </a:schemeClr>
                </a:solidFill>
                <a:latin typeface="Franklin Gothic Medium" pitchFamily="34" charset="0"/>
              </a:rPr>
              <a:t>)</a:t>
            </a:r>
          </a:p>
          <a:p>
            <a:pPr lvl="1">
              <a:defRPr/>
            </a:pPr>
            <a:r>
              <a:rPr lang="nl-NL" sz="2400" dirty="0">
                <a:solidFill>
                  <a:schemeClr val="tx1">
                    <a:lumMod val="50000"/>
                    <a:lumOff val="50000"/>
                  </a:schemeClr>
                </a:solidFill>
                <a:latin typeface="Franklin Gothic Medium" pitchFamily="34" charset="0"/>
              </a:rPr>
              <a:t>Vet verdeeld in water (vloeibare emulsie)</a:t>
            </a:r>
          </a:p>
          <a:p>
            <a:pPr lvl="1">
              <a:defRPr/>
            </a:pPr>
            <a:endParaRPr lang="nl-NL" sz="2400" dirty="0">
              <a:solidFill>
                <a:schemeClr val="tx1">
                  <a:lumMod val="50000"/>
                  <a:lumOff val="50000"/>
                </a:schemeClr>
              </a:solidFill>
              <a:latin typeface="Franklin Gothic Medium" pitchFamily="34" charset="0"/>
            </a:endParaRPr>
          </a:p>
          <a:p>
            <a:endParaRPr lang="nl-NL" dirty="0"/>
          </a:p>
        </p:txBody>
      </p:sp>
    </p:spTree>
    <p:extLst>
      <p:ext uri="{BB962C8B-B14F-4D97-AF65-F5344CB8AC3E}">
        <p14:creationId xmlns:p14="http://schemas.microsoft.com/office/powerpoint/2010/main" val="3298099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normAutofit/>
          </a:bodyPr>
          <a:lstStyle/>
          <a:p>
            <a:r>
              <a:rPr lang="nl-NL" dirty="0">
                <a:solidFill>
                  <a:schemeClr val="tx1">
                    <a:lumMod val="50000"/>
                    <a:lumOff val="50000"/>
                  </a:schemeClr>
                </a:solidFill>
                <a:latin typeface="Franklin Gothic Medium" pitchFamily="34" charset="0"/>
              </a:rPr>
              <a:t>Behandeling psoriasis: lokaal</a:t>
            </a:r>
          </a:p>
        </p:txBody>
      </p:sp>
      <p:sp>
        <p:nvSpPr>
          <p:cNvPr id="3" name="Tijdelijke aanduiding voor inhoud 2"/>
          <p:cNvSpPr>
            <a:spLocks noGrp="1"/>
          </p:cNvSpPr>
          <p:nvPr>
            <p:ph idx="1"/>
          </p:nvPr>
        </p:nvSpPr>
        <p:spPr>
          <a:xfrm>
            <a:off x="1043492" y="2132856"/>
            <a:ext cx="6777317" cy="4104456"/>
          </a:xfrm>
        </p:spPr>
        <p:txBody>
          <a:bodyPr>
            <a:normAutofit lnSpcReduction="10000"/>
          </a:bodyPr>
          <a:lstStyle/>
          <a:p>
            <a:r>
              <a:rPr lang="nl-NL" dirty="0">
                <a:solidFill>
                  <a:schemeClr val="tx1">
                    <a:lumMod val="50000"/>
                    <a:lumOff val="50000"/>
                  </a:schemeClr>
                </a:solidFill>
                <a:latin typeface="Franklin Gothic Medium" pitchFamily="34" charset="0"/>
              </a:rPr>
              <a:t>Corticosteroïden klasse 3 of 4 (evt. onder occlusie)</a:t>
            </a:r>
          </a:p>
          <a:p>
            <a:r>
              <a:rPr lang="nl-NL" dirty="0">
                <a:solidFill>
                  <a:schemeClr val="tx1">
                    <a:lumMod val="50000"/>
                    <a:lumOff val="50000"/>
                  </a:schemeClr>
                </a:solidFill>
                <a:latin typeface="Franklin Gothic Medium" pitchFamily="34" charset="0"/>
              </a:rPr>
              <a:t>Vitamine </a:t>
            </a:r>
            <a:r>
              <a:rPr lang="nl-NL" dirty="0" err="1">
                <a:solidFill>
                  <a:schemeClr val="tx1">
                    <a:lumMod val="50000"/>
                    <a:lumOff val="50000"/>
                  </a:schemeClr>
                </a:solidFill>
                <a:latin typeface="Franklin Gothic Medium" pitchFamily="34" charset="0"/>
              </a:rPr>
              <a:t>D3</a:t>
            </a:r>
            <a:r>
              <a:rPr lang="nl-NL" dirty="0">
                <a:solidFill>
                  <a:schemeClr val="tx1">
                    <a:lumMod val="50000"/>
                    <a:lumOff val="50000"/>
                  </a:schemeClr>
                </a:solidFill>
                <a:latin typeface="Franklin Gothic Medium" pitchFamily="34" charset="0"/>
              </a:rPr>
              <a:t> derivaten (bij schilfering)</a:t>
            </a:r>
          </a:p>
          <a:p>
            <a:pPr lvl="1"/>
            <a:r>
              <a:rPr lang="nl-NL" dirty="0">
                <a:solidFill>
                  <a:schemeClr val="tx1">
                    <a:lumMod val="50000"/>
                    <a:lumOff val="50000"/>
                  </a:schemeClr>
                </a:solidFill>
                <a:latin typeface="Franklin Gothic Medium" pitchFamily="34" charset="0"/>
              </a:rPr>
              <a:t>Calcitriol en calcipotriol</a:t>
            </a:r>
          </a:p>
          <a:p>
            <a:pPr lvl="1"/>
            <a:r>
              <a:rPr lang="nl-NL" dirty="0">
                <a:solidFill>
                  <a:schemeClr val="tx1">
                    <a:lumMod val="50000"/>
                    <a:lumOff val="50000"/>
                  </a:schemeClr>
                </a:solidFill>
                <a:latin typeface="Franklin Gothic Medium" pitchFamily="34" charset="0"/>
              </a:rPr>
              <a:t>Remt aanmaak huidcellen, betere ontwikkeling</a:t>
            </a:r>
          </a:p>
          <a:p>
            <a:pPr lvl="1"/>
            <a:r>
              <a:rPr lang="nl-NL" dirty="0">
                <a:solidFill>
                  <a:schemeClr val="tx1">
                    <a:lumMod val="50000"/>
                    <a:lumOff val="50000"/>
                  </a:schemeClr>
                </a:solidFill>
                <a:latin typeface="Franklin Gothic Medium" pitchFamily="34" charset="0"/>
              </a:rPr>
              <a:t>Ontstekingsremmend</a:t>
            </a:r>
          </a:p>
          <a:p>
            <a:r>
              <a:rPr lang="nl-NL" dirty="0" err="1">
                <a:solidFill>
                  <a:schemeClr val="tx1">
                    <a:lumMod val="50000"/>
                    <a:lumOff val="50000"/>
                  </a:schemeClr>
                </a:solidFill>
                <a:latin typeface="Franklin Gothic Medium" pitchFamily="34" charset="0"/>
              </a:rPr>
              <a:t>Ditranol</a:t>
            </a:r>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Remt celgroei</a:t>
            </a:r>
          </a:p>
          <a:p>
            <a:pPr lvl="1"/>
            <a:r>
              <a:rPr lang="nl-NL" dirty="0">
                <a:solidFill>
                  <a:schemeClr val="tx1">
                    <a:lumMod val="50000"/>
                    <a:lumOff val="50000"/>
                  </a:schemeClr>
                </a:solidFill>
                <a:latin typeface="Franklin Gothic Medium" pitchFamily="34" charset="0"/>
              </a:rPr>
              <a:t>Twee sterktes: 0,12% en 1,2%</a:t>
            </a:r>
          </a:p>
          <a:p>
            <a:pPr lvl="1"/>
            <a:r>
              <a:rPr lang="nl-NL" dirty="0">
                <a:solidFill>
                  <a:schemeClr val="tx1">
                    <a:lumMod val="50000"/>
                    <a:lumOff val="50000"/>
                  </a:schemeClr>
                </a:solidFill>
                <a:latin typeface="Franklin Gothic Medium" pitchFamily="34" charset="0"/>
              </a:rPr>
              <a:t>Irritatie en paarse verkleuring huid en kleding</a:t>
            </a:r>
          </a:p>
          <a:p>
            <a:pPr lvl="1"/>
            <a:endParaRPr lang="nl-NL" dirty="0"/>
          </a:p>
        </p:txBody>
      </p:sp>
    </p:spTree>
    <p:extLst>
      <p:ext uri="{BB962C8B-B14F-4D97-AF65-F5344CB8AC3E}">
        <p14:creationId xmlns:p14="http://schemas.microsoft.com/office/powerpoint/2010/main" val="4042803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normAutofit/>
          </a:bodyPr>
          <a:lstStyle/>
          <a:p>
            <a:r>
              <a:rPr lang="nl-NL" dirty="0">
                <a:solidFill>
                  <a:schemeClr val="tx1">
                    <a:lumMod val="50000"/>
                    <a:lumOff val="50000"/>
                  </a:schemeClr>
                </a:solidFill>
                <a:latin typeface="Franklin Gothic Medium" pitchFamily="34" charset="0"/>
              </a:rPr>
              <a:t>Behandeling psoriasis: lokaal</a:t>
            </a:r>
          </a:p>
        </p:txBody>
      </p:sp>
      <p:sp>
        <p:nvSpPr>
          <p:cNvPr id="3" name="Tijdelijke aanduiding voor inhoud 2"/>
          <p:cNvSpPr>
            <a:spLocks noGrp="1"/>
          </p:cNvSpPr>
          <p:nvPr>
            <p:ph idx="1"/>
          </p:nvPr>
        </p:nvSpPr>
        <p:spPr>
          <a:xfrm>
            <a:off x="1043492" y="1988840"/>
            <a:ext cx="6777317" cy="4248472"/>
          </a:xfrm>
        </p:spPr>
        <p:txBody>
          <a:bodyPr>
            <a:normAutofit/>
          </a:bodyPr>
          <a:lstStyle/>
          <a:p>
            <a:r>
              <a:rPr lang="nl-NL" dirty="0">
                <a:solidFill>
                  <a:schemeClr val="tx1">
                    <a:lumMod val="50000"/>
                    <a:lumOff val="50000"/>
                  </a:schemeClr>
                </a:solidFill>
                <a:latin typeface="Franklin Gothic Medium" pitchFamily="34" charset="0"/>
              </a:rPr>
              <a:t>Salicylzuur</a:t>
            </a:r>
          </a:p>
          <a:p>
            <a:pPr lvl="1"/>
            <a:r>
              <a:rPr lang="nl-NL" dirty="0">
                <a:solidFill>
                  <a:schemeClr val="tx1">
                    <a:lumMod val="50000"/>
                    <a:lumOff val="50000"/>
                  </a:schemeClr>
                </a:solidFill>
                <a:latin typeface="Franklin Gothic Medium" pitchFamily="34" charset="0"/>
              </a:rPr>
              <a:t>Maakt huid beter doorlaatbaar en </a:t>
            </a:r>
            <a:r>
              <a:rPr lang="nl-NL" dirty="0" err="1">
                <a:solidFill>
                  <a:schemeClr val="tx1">
                    <a:lumMod val="50000"/>
                    <a:lumOff val="50000"/>
                  </a:schemeClr>
                </a:solidFill>
                <a:latin typeface="Franklin Gothic Medium" pitchFamily="34" charset="0"/>
              </a:rPr>
              <a:t>ontschilfert</a:t>
            </a:r>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Niet samen met vitamine D3 derivaten</a:t>
            </a:r>
          </a:p>
          <a:p>
            <a:pPr lvl="1"/>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Lichttherapie: PUVA en UVB</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Behaarde hoofdhuid: koolteer en menthol</a:t>
            </a:r>
          </a:p>
          <a:p>
            <a:pPr lvl="1"/>
            <a:endParaRPr lang="nl-NL" dirty="0"/>
          </a:p>
        </p:txBody>
      </p:sp>
    </p:spTree>
    <p:extLst>
      <p:ext uri="{BB962C8B-B14F-4D97-AF65-F5344CB8AC3E}">
        <p14:creationId xmlns:p14="http://schemas.microsoft.com/office/powerpoint/2010/main" val="2213560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normAutofit fontScale="90000"/>
          </a:bodyPr>
          <a:lstStyle/>
          <a:p>
            <a:r>
              <a:rPr lang="nl-NL" dirty="0">
                <a:solidFill>
                  <a:schemeClr val="tx1">
                    <a:lumMod val="50000"/>
                    <a:lumOff val="50000"/>
                  </a:schemeClr>
                </a:solidFill>
                <a:latin typeface="Franklin Gothic Medium" pitchFamily="34" charset="0"/>
              </a:rPr>
              <a:t>Behandeling psoriasis: systemisch</a:t>
            </a:r>
          </a:p>
        </p:txBody>
      </p:sp>
      <p:sp>
        <p:nvSpPr>
          <p:cNvPr id="3" name="Tijdelijke aanduiding voor inhoud 2"/>
          <p:cNvSpPr>
            <a:spLocks noGrp="1"/>
          </p:cNvSpPr>
          <p:nvPr>
            <p:ph idx="1"/>
          </p:nvPr>
        </p:nvSpPr>
        <p:spPr>
          <a:xfrm>
            <a:off x="1043492" y="2132856"/>
            <a:ext cx="6777317" cy="3960440"/>
          </a:xfrm>
        </p:spPr>
        <p:txBody>
          <a:bodyPr>
            <a:normAutofit/>
          </a:bodyPr>
          <a:lstStyle/>
          <a:p>
            <a:r>
              <a:rPr lang="nl-NL" dirty="0" err="1">
                <a:solidFill>
                  <a:schemeClr val="tx1">
                    <a:lumMod val="50000"/>
                    <a:lumOff val="50000"/>
                  </a:schemeClr>
                </a:solidFill>
                <a:latin typeface="Franklin Gothic Medium" pitchFamily="34" charset="0"/>
              </a:rPr>
              <a:t>Acitretine</a:t>
            </a:r>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Zorgt voor normale uitgroei huidcellen</a:t>
            </a:r>
          </a:p>
          <a:p>
            <a:pPr lvl="1"/>
            <a:r>
              <a:rPr lang="nl-NL" dirty="0">
                <a:solidFill>
                  <a:schemeClr val="tx1">
                    <a:lumMod val="50000"/>
                    <a:lumOff val="50000"/>
                  </a:schemeClr>
                </a:solidFill>
                <a:latin typeface="Franklin Gothic Medium" pitchFamily="34" charset="0"/>
              </a:rPr>
              <a:t>Lijkt op vitamine A zuur </a:t>
            </a:r>
          </a:p>
          <a:p>
            <a:pPr lvl="1"/>
            <a:r>
              <a:rPr lang="nl-NL" dirty="0">
                <a:solidFill>
                  <a:schemeClr val="tx1">
                    <a:lumMod val="50000"/>
                    <a:lumOff val="50000"/>
                  </a:schemeClr>
                </a:solidFill>
                <a:latin typeface="Franklin Gothic Medium" pitchFamily="34" charset="0"/>
              </a:rPr>
              <a:t>Teratogeen!</a:t>
            </a:r>
          </a:p>
          <a:p>
            <a:r>
              <a:rPr lang="nl-NL" dirty="0">
                <a:solidFill>
                  <a:schemeClr val="tx1">
                    <a:lumMod val="50000"/>
                    <a:lumOff val="50000"/>
                  </a:schemeClr>
                </a:solidFill>
                <a:latin typeface="Franklin Gothic Medium" pitchFamily="34" charset="0"/>
              </a:rPr>
              <a:t>Ciclosporine </a:t>
            </a:r>
          </a:p>
          <a:p>
            <a:pPr lvl="1"/>
            <a:r>
              <a:rPr lang="nl-NL" dirty="0">
                <a:solidFill>
                  <a:schemeClr val="tx1">
                    <a:lumMod val="50000"/>
                    <a:lumOff val="50000"/>
                  </a:schemeClr>
                </a:solidFill>
                <a:latin typeface="Franklin Gothic Medium" pitchFamily="34" charset="0"/>
              </a:rPr>
              <a:t>Onderdrukt immuunsysteem</a:t>
            </a:r>
          </a:p>
          <a:p>
            <a:r>
              <a:rPr lang="nl-NL" dirty="0">
                <a:solidFill>
                  <a:schemeClr val="tx1">
                    <a:lumMod val="50000"/>
                    <a:lumOff val="50000"/>
                  </a:schemeClr>
                </a:solidFill>
                <a:latin typeface="Franklin Gothic Medium" pitchFamily="34" charset="0"/>
              </a:rPr>
              <a:t>Methotrexaat</a:t>
            </a:r>
          </a:p>
          <a:p>
            <a:pPr lvl="1"/>
            <a:r>
              <a:rPr lang="nl-NL" dirty="0">
                <a:solidFill>
                  <a:schemeClr val="tx1">
                    <a:lumMod val="50000"/>
                    <a:lumOff val="50000"/>
                  </a:schemeClr>
                </a:solidFill>
                <a:latin typeface="Franklin Gothic Medium" pitchFamily="34" charset="0"/>
              </a:rPr>
              <a:t>Remt celdeling</a:t>
            </a:r>
          </a:p>
          <a:p>
            <a:pPr lvl="1"/>
            <a:r>
              <a:rPr lang="nl-NL" dirty="0">
                <a:solidFill>
                  <a:schemeClr val="tx1">
                    <a:lumMod val="50000"/>
                    <a:lumOff val="50000"/>
                  </a:schemeClr>
                </a:solidFill>
                <a:latin typeface="Franklin Gothic Medium" pitchFamily="34" charset="0"/>
              </a:rPr>
              <a:t>Teratogeen</a:t>
            </a:r>
          </a:p>
          <a:p>
            <a:pPr lvl="1"/>
            <a:endParaRPr lang="nl-NL" dirty="0"/>
          </a:p>
        </p:txBody>
      </p:sp>
    </p:spTree>
    <p:extLst>
      <p:ext uri="{BB962C8B-B14F-4D97-AF65-F5344CB8AC3E}">
        <p14:creationId xmlns:p14="http://schemas.microsoft.com/office/powerpoint/2010/main" val="831964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764704"/>
            <a:ext cx="7024744" cy="864096"/>
          </a:xfrm>
        </p:spPr>
        <p:txBody>
          <a:bodyPr/>
          <a:lstStyle/>
          <a:p>
            <a:r>
              <a:rPr lang="nl-NL" dirty="0">
                <a:solidFill>
                  <a:schemeClr val="tx1">
                    <a:lumMod val="50000"/>
                    <a:lumOff val="50000"/>
                  </a:schemeClr>
                </a:solidFill>
                <a:latin typeface="Franklin Gothic Medium" pitchFamily="34" charset="0"/>
              </a:rPr>
              <a:t>Acne</a:t>
            </a:r>
          </a:p>
        </p:txBody>
      </p:sp>
      <p:sp>
        <p:nvSpPr>
          <p:cNvPr id="3" name="Tijdelijke aanduiding voor inhoud 2"/>
          <p:cNvSpPr>
            <a:spLocks noGrp="1"/>
          </p:cNvSpPr>
          <p:nvPr>
            <p:ph sz="quarter" idx="13"/>
          </p:nvPr>
        </p:nvSpPr>
        <p:spPr>
          <a:xfrm>
            <a:off x="827584" y="1700808"/>
            <a:ext cx="3744416" cy="4536504"/>
          </a:xfrm>
        </p:spPr>
        <p:txBody>
          <a:bodyPr>
            <a:normAutofit/>
          </a:bodyPr>
          <a:lstStyle/>
          <a:p>
            <a:r>
              <a:rPr lang="nl-NL" dirty="0">
                <a:solidFill>
                  <a:schemeClr val="tx1">
                    <a:lumMod val="50000"/>
                    <a:lumOff val="50000"/>
                  </a:schemeClr>
                </a:solidFill>
                <a:latin typeface="Franklin Gothic Medium" pitchFamily="34" charset="0"/>
              </a:rPr>
              <a:t>Vooral bij jongeren 12-25 jaar</a:t>
            </a:r>
          </a:p>
          <a:p>
            <a:r>
              <a:rPr lang="nl-NL" dirty="0">
                <a:solidFill>
                  <a:schemeClr val="tx1">
                    <a:lumMod val="50000"/>
                    <a:lumOff val="50000"/>
                  </a:schemeClr>
                </a:solidFill>
                <a:latin typeface="Franklin Gothic Medium" pitchFamily="34" charset="0"/>
              </a:rPr>
              <a:t>Oorzaken:</a:t>
            </a:r>
          </a:p>
          <a:p>
            <a:pPr lvl="1"/>
            <a:r>
              <a:rPr lang="nl-NL" dirty="0">
                <a:solidFill>
                  <a:schemeClr val="tx1">
                    <a:lumMod val="50000"/>
                    <a:lumOff val="50000"/>
                  </a:schemeClr>
                </a:solidFill>
                <a:latin typeface="Franklin Gothic Medium" pitchFamily="34" charset="0"/>
              </a:rPr>
              <a:t>Overmatige talgproductie en huidschilfering verstopt talgklier</a:t>
            </a:r>
          </a:p>
          <a:p>
            <a:pPr lvl="1"/>
            <a:r>
              <a:rPr lang="nl-NL" dirty="0">
                <a:solidFill>
                  <a:schemeClr val="tx1">
                    <a:lumMod val="50000"/>
                    <a:lumOff val="50000"/>
                  </a:schemeClr>
                </a:solidFill>
                <a:latin typeface="Franklin Gothic Medium" pitchFamily="34" charset="0"/>
              </a:rPr>
              <a:t>Bacterie veroorzaakt ontsteking</a:t>
            </a:r>
          </a:p>
          <a:p>
            <a:r>
              <a:rPr lang="nl-NL" dirty="0">
                <a:solidFill>
                  <a:schemeClr val="tx1">
                    <a:lumMod val="50000"/>
                    <a:lumOff val="50000"/>
                  </a:schemeClr>
                </a:solidFill>
                <a:latin typeface="Franklin Gothic Medium" pitchFamily="34" charset="0"/>
              </a:rPr>
              <a:t>Symptomen: puistjes, rode vlekken, mee-eters</a:t>
            </a:r>
          </a:p>
          <a:p>
            <a:endParaRPr lang="nl-NL" dirty="0"/>
          </a:p>
          <a:p>
            <a:pPr lvl="1"/>
            <a:endParaRPr lang="nl-NL" dirty="0"/>
          </a:p>
        </p:txBody>
      </p:sp>
      <p:sp>
        <p:nvSpPr>
          <p:cNvPr id="4" name="Tijdelijke aanduiding voor inhoud 3"/>
          <p:cNvSpPr>
            <a:spLocks noGrp="1"/>
          </p:cNvSpPr>
          <p:nvPr>
            <p:ph sz="quarter" idx="14"/>
          </p:nvPr>
        </p:nvSpPr>
        <p:spPr/>
        <p:txBody>
          <a:bodyPr/>
          <a:lstStyle/>
          <a:p>
            <a:endParaRPr lang="nl-NL"/>
          </a:p>
        </p:txBody>
      </p:sp>
      <p:pic>
        <p:nvPicPr>
          <p:cNvPr id="5" name="Picture 7" descr="matig ernstige acne in het gezich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979" y="1154657"/>
            <a:ext cx="3622437" cy="24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ilde acne of jeugdpuistjes in het gezich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979" y="3962969"/>
            <a:ext cx="3622437" cy="24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67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745152"/>
          </a:xfrm>
        </p:spPr>
        <p:txBody>
          <a:bodyPr/>
          <a:lstStyle/>
          <a:p>
            <a:r>
              <a:rPr lang="nl-NL" dirty="0">
                <a:solidFill>
                  <a:schemeClr val="tx1">
                    <a:lumMod val="50000"/>
                    <a:lumOff val="50000"/>
                  </a:schemeClr>
                </a:solidFill>
                <a:latin typeface="Franklin Gothic Medium" pitchFamily="34" charset="0"/>
              </a:rPr>
              <a:t>Behandeling acne</a:t>
            </a:r>
          </a:p>
        </p:txBody>
      </p:sp>
      <p:sp>
        <p:nvSpPr>
          <p:cNvPr id="3" name="Tijdelijke aanduiding voor inhoud 2"/>
          <p:cNvSpPr>
            <a:spLocks noGrp="1"/>
          </p:cNvSpPr>
          <p:nvPr>
            <p:ph idx="1"/>
          </p:nvPr>
        </p:nvSpPr>
        <p:spPr>
          <a:xfrm>
            <a:off x="1043492" y="1916832"/>
            <a:ext cx="6777317" cy="4320480"/>
          </a:xfrm>
        </p:spPr>
        <p:txBody>
          <a:bodyPr>
            <a:normAutofit/>
          </a:bodyPr>
          <a:lstStyle/>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Goede hygiëne zeer belangrijk</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Benzoylperoxide (lokaal)</a:t>
            </a:r>
          </a:p>
          <a:p>
            <a:endParaRPr lang="nl-NL" dirty="0">
              <a:solidFill>
                <a:schemeClr val="tx1">
                  <a:lumMod val="50000"/>
                  <a:lumOff val="50000"/>
                </a:schemeClr>
              </a:solidFill>
              <a:latin typeface="Franklin Gothic Medium" pitchFamily="34" charset="0"/>
            </a:endParaRPr>
          </a:p>
          <a:p>
            <a:r>
              <a:rPr lang="nl-NL" dirty="0" err="1">
                <a:solidFill>
                  <a:schemeClr val="tx1">
                    <a:lumMod val="50000"/>
                    <a:lumOff val="50000"/>
                  </a:schemeClr>
                </a:solidFill>
                <a:latin typeface="Franklin Gothic Medium" pitchFamily="34" charset="0"/>
              </a:rPr>
              <a:t>Tretinoïne</a:t>
            </a:r>
            <a:r>
              <a:rPr lang="nl-NL" dirty="0">
                <a:solidFill>
                  <a:schemeClr val="tx1">
                    <a:lumMod val="50000"/>
                    <a:lumOff val="50000"/>
                  </a:schemeClr>
                </a:solidFill>
                <a:latin typeface="Franklin Gothic Medium" pitchFamily="34" charset="0"/>
              </a:rPr>
              <a:t> (lokaal)</a:t>
            </a:r>
          </a:p>
          <a:p>
            <a:pPr lvl="1"/>
            <a:r>
              <a:rPr lang="nl-NL" dirty="0">
                <a:solidFill>
                  <a:schemeClr val="tx1">
                    <a:lumMod val="50000"/>
                    <a:lumOff val="50000"/>
                  </a:schemeClr>
                </a:solidFill>
                <a:latin typeface="Franklin Gothic Medium" pitchFamily="34" charset="0"/>
              </a:rPr>
              <a:t>Verwijdert oude huidcellen</a:t>
            </a:r>
          </a:p>
          <a:p>
            <a:pPr lvl="1"/>
            <a:r>
              <a:rPr lang="nl-NL" dirty="0">
                <a:solidFill>
                  <a:schemeClr val="tx1">
                    <a:lumMod val="50000"/>
                    <a:lumOff val="50000"/>
                  </a:schemeClr>
                </a:solidFill>
                <a:latin typeface="Franklin Gothic Medium" pitchFamily="34" charset="0"/>
              </a:rPr>
              <a:t>Niet tegelijk met benzoylperoxide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360" y="908720"/>
            <a:ext cx="22274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72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NL" dirty="0">
                <a:solidFill>
                  <a:schemeClr val="tx1">
                    <a:lumMod val="50000"/>
                    <a:lumOff val="50000"/>
                  </a:schemeClr>
                </a:solidFill>
                <a:latin typeface="Franklin Gothic Medium" pitchFamily="34" charset="0"/>
              </a:rPr>
              <a:t>Behandeling acne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solidFill>
                  <a:schemeClr val="tx1">
                    <a:lumMod val="50000"/>
                    <a:lumOff val="50000"/>
                  </a:schemeClr>
                </a:solidFill>
                <a:latin typeface="Franklin Gothic Medium" pitchFamily="34" charset="0"/>
              </a:rPr>
              <a:t>Antibiotica lokaal: clindamycine, </a:t>
            </a:r>
            <a:r>
              <a:rPr lang="nl-NL" dirty="0" err="1">
                <a:solidFill>
                  <a:schemeClr val="tx1">
                    <a:lumMod val="50000"/>
                    <a:lumOff val="50000"/>
                  </a:schemeClr>
                </a:solidFill>
                <a:latin typeface="Franklin Gothic Medium" pitchFamily="34" charset="0"/>
              </a:rPr>
              <a:t>erytromycine</a:t>
            </a:r>
            <a:endParaRPr lang="nl-NL" dirty="0">
              <a:solidFill>
                <a:schemeClr val="tx1">
                  <a:lumMod val="50000"/>
                  <a:lumOff val="50000"/>
                </a:schemeClr>
              </a:solidFill>
              <a:latin typeface="Franklin Gothic Medium" pitchFamily="34" charset="0"/>
            </a:endParaRP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Antibiotica oraal: tetracycline, </a:t>
            </a:r>
            <a:r>
              <a:rPr lang="nl-NL" dirty="0" err="1">
                <a:solidFill>
                  <a:schemeClr val="tx1">
                    <a:lumMod val="50000"/>
                    <a:lumOff val="50000"/>
                  </a:schemeClr>
                </a:solidFill>
                <a:latin typeface="Franklin Gothic Medium" pitchFamily="34" charset="0"/>
              </a:rPr>
              <a:t>minocycline</a:t>
            </a:r>
            <a:endParaRPr lang="nl-NL" dirty="0">
              <a:solidFill>
                <a:schemeClr val="tx1">
                  <a:lumMod val="50000"/>
                  <a:lumOff val="50000"/>
                </a:schemeClr>
              </a:solidFill>
              <a:latin typeface="Franklin Gothic Medium" pitchFamily="34" charset="0"/>
            </a:endParaRPr>
          </a:p>
          <a:p>
            <a:endParaRPr lang="nl-NL" dirty="0">
              <a:solidFill>
                <a:schemeClr val="tx1">
                  <a:lumMod val="50000"/>
                  <a:lumOff val="50000"/>
                </a:schemeClr>
              </a:solidFill>
              <a:latin typeface="Franklin Gothic Medium" pitchFamily="34" charset="0"/>
            </a:endParaRPr>
          </a:p>
          <a:p>
            <a:r>
              <a:rPr lang="nl-NL" dirty="0" err="1">
                <a:solidFill>
                  <a:schemeClr val="tx1">
                    <a:lumMod val="50000"/>
                    <a:lumOff val="50000"/>
                  </a:schemeClr>
                </a:solidFill>
                <a:latin typeface="Franklin Gothic Medium" pitchFamily="34" charset="0"/>
              </a:rPr>
              <a:t>Isotretinoïne</a:t>
            </a:r>
            <a:r>
              <a:rPr lang="nl-NL" dirty="0">
                <a:solidFill>
                  <a:schemeClr val="tx1">
                    <a:lumMod val="50000"/>
                    <a:lumOff val="50000"/>
                  </a:schemeClr>
                </a:solidFill>
                <a:latin typeface="Franklin Gothic Medium" pitchFamily="34" charset="0"/>
              </a:rPr>
              <a:t> oraal</a:t>
            </a:r>
          </a:p>
          <a:p>
            <a:pPr lvl="1"/>
            <a:r>
              <a:rPr lang="nl-NL" dirty="0">
                <a:solidFill>
                  <a:schemeClr val="tx1">
                    <a:lumMod val="50000"/>
                    <a:lumOff val="50000"/>
                  </a:schemeClr>
                </a:solidFill>
                <a:latin typeface="Franklin Gothic Medium" pitchFamily="34" charset="0"/>
              </a:rPr>
              <a:t>Teratogeen!</a:t>
            </a:r>
          </a:p>
          <a:p>
            <a:pPr lvl="1"/>
            <a:r>
              <a:rPr lang="nl-NL" dirty="0">
                <a:solidFill>
                  <a:schemeClr val="tx1">
                    <a:lumMod val="50000"/>
                    <a:lumOff val="50000"/>
                  </a:schemeClr>
                </a:solidFill>
                <a:latin typeface="Franklin Gothic Medium" pitchFamily="34" charset="0"/>
              </a:rPr>
              <a:t>Strikte voorwaarden aan verstrekking</a:t>
            </a:r>
          </a:p>
          <a:p>
            <a:pPr lvl="1"/>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Orale anticonceptiva (‘de pil’)</a:t>
            </a:r>
          </a:p>
          <a:p>
            <a:endParaRPr lang="nl-NL" dirty="0"/>
          </a:p>
        </p:txBody>
      </p:sp>
    </p:spTree>
    <p:extLst>
      <p:ext uri="{BB962C8B-B14F-4D97-AF65-F5344CB8AC3E}">
        <p14:creationId xmlns:p14="http://schemas.microsoft.com/office/powerpoint/2010/main" val="1713736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pPr eaLnBrk="1" hangingPunct="1">
              <a:defRPr/>
            </a:pPr>
            <a:r>
              <a:rPr lang="nl-NL" dirty="0">
                <a:solidFill>
                  <a:schemeClr val="tx1">
                    <a:lumMod val="50000"/>
                    <a:lumOff val="50000"/>
                  </a:schemeClr>
                </a:solidFill>
                <a:latin typeface="Franklin Gothic Medium" pitchFamily="34" charset="0"/>
              </a:rPr>
              <a:t>Rosacea</a:t>
            </a:r>
          </a:p>
        </p:txBody>
      </p:sp>
      <p:sp>
        <p:nvSpPr>
          <p:cNvPr id="3" name="Tijdelijke aanduiding voor inhoud 2"/>
          <p:cNvSpPr>
            <a:spLocks noGrp="1"/>
          </p:cNvSpPr>
          <p:nvPr>
            <p:ph idx="1"/>
          </p:nvPr>
        </p:nvSpPr>
        <p:spPr>
          <a:xfrm>
            <a:off x="1043492" y="2348880"/>
            <a:ext cx="6777317" cy="3744416"/>
          </a:xfrm>
        </p:spPr>
        <p:txBody>
          <a:bodyPr>
            <a:normAutofit/>
          </a:bodyPr>
          <a:lstStyle/>
          <a:p>
            <a:pPr eaLnBrk="1" hangingPunct="1">
              <a:defRPr/>
            </a:pPr>
            <a:r>
              <a:rPr lang="nl-NL" dirty="0">
                <a:solidFill>
                  <a:schemeClr val="tx1">
                    <a:lumMod val="50000"/>
                    <a:lumOff val="50000"/>
                  </a:schemeClr>
                </a:solidFill>
                <a:latin typeface="Franklin Gothic Medium" pitchFamily="34" charset="0"/>
              </a:rPr>
              <a:t>Aanhoudende roodheid in gelaat, waarna later pukkeltjes en infecties optreden</a:t>
            </a:r>
          </a:p>
          <a:p>
            <a:pPr eaLnBrk="1" hangingPunct="1">
              <a:defRPr/>
            </a:pPr>
            <a:endParaRPr lang="nl-NL" dirty="0">
              <a:solidFill>
                <a:schemeClr val="tx1">
                  <a:lumMod val="50000"/>
                  <a:lumOff val="50000"/>
                </a:schemeClr>
              </a:solidFill>
              <a:latin typeface="Franklin Gothic Medium" pitchFamily="34" charset="0"/>
            </a:endParaRPr>
          </a:p>
          <a:p>
            <a:pPr eaLnBrk="1" hangingPunct="1">
              <a:defRPr/>
            </a:pPr>
            <a:r>
              <a:rPr lang="nl-NL" dirty="0">
                <a:solidFill>
                  <a:schemeClr val="tx1">
                    <a:lumMod val="50000"/>
                    <a:lumOff val="50000"/>
                  </a:schemeClr>
                </a:solidFill>
                <a:latin typeface="Franklin Gothic Medium" pitchFamily="34" charset="0"/>
              </a:rPr>
              <a:t>Bij vrouwen in middelbare leeftijd (vanaf 30 jaar)</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08720"/>
            <a:ext cx="31115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961176"/>
          </a:xfrm>
        </p:spPr>
        <p:txBody>
          <a:bodyPr/>
          <a:lstStyle/>
          <a:p>
            <a:r>
              <a:rPr lang="nl-NL" dirty="0">
                <a:solidFill>
                  <a:schemeClr val="tx1">
                    <a:lumMod val="50000"/>
                    <a:lumOff val="50000"/>
                  </a:schemeClr>
                </a:solidFill>
                <a:latin typeface="Franklin Gothic Medium" pitchFamily="34" charset="0"/>
              </a:rPr>
              <a:t>Rosacea</a:t>
            </a:r>
            <a:endParaRPr lang="nl-NL" dirty="0"/>
          </a:p>
        </p:txBody>
      </p:sp>
      <p:sp>
        <p:nvSpPr>
          <p:cNvPr id="3" name="Tijdelijke aanduiding voor inhoud 2"/>
          <p:cNvSpPr>
            <a:spLocks noGrp="1"/>
          </p:cNvSpPr>
          <p:nvPr>
            <p:ph idx="1"/>
          </p:nvPr>
        </p:nvSpPr>
        <p:spPr/>
        <p:txBody>
          <a:bodyPr/>
          <a:lstStyle/>
          <a:p>
            <a:pPr>
              <a:defRPr/>
            </a:pPr>
            <a:r>
              <a:rPr lang="nl-NL" dirty="0">
                <a:solidFill>
                  <a:schemeClr val="tx1">
                    <a:lumMod val="50000"/>
                    <a:lumOff val="50000"/>
                  </a:schemeClr>
                </a:solidFill>
                <a:latin typeface="Franklin Gothic Medium" pitchFamily="34" charset="0"/>
              </a:rPr>
              <a:t>Behandeling:</a:t>
            </a:r>
          </a:p>
          <a:p>
            <a:pPr lvl="1">
              <a:defRPr/>
            </a:pPr>
            <a:r>
              <a:rPr lang="nl-NL" dirty="0">
                <a:solidFill>
                  <a:schemeClr val="tx1">
                    <a:lumMod val="50000"/>
                    <a:lumOff val="50000"/>
                  </a:schemeClr>
                </a:solidFill>
                <a:latin typeface="Franklin Gothic Medium" pitchFamily="34" charset="0"/>
              </a:rPr>
              <a:t>Metronidazol crème/gel</a:t>
            </a:r>
          </a:p>
          <a:p>
            <a:pPr lvl="1">
              <a:defRPr/>
            </a:pPr>
            <a:r>
              <a:rPr lang="nl-NL" dirty="0">
                <a:solidFill>
                  <a:schemeClr val="tx1">
                    <a:lumMod val="50000"/>
                    <a:lumOff val="50000"/>
                  </a:schemeClr>
                </a:solidFill>
                <a:latin typeface="Franklin Gothic Medium" pitchFamily="34" charset="0"/>
              </a:rPr>
              <a:t>Oraal claritromycine/doxycycline</a:t>
            </a:r>
          </a:p>
          <a:p>
            <a:pPr lvl="1">
              <a:defRPr/>
            </a:pPr>
            <a:r>
              <a:rPr lang="nl-NL" dirty="0">
                <a:solidFill>
                  <a:schemeClr val="tx1">
                    <a:lumMod val="50000"/>
                    <a:lumOff val="50000"/>
                  </a:schemeClr>
                </a:solidFill>
                <a:latin typeface="Franklin Gothic Medium" pitchFamily="34" charset="0"/>
              </a:rPr>
              <a:t>Uit zon blijven, kruiden en hete dranken vermijden</a:t>
            </a:r>
          </a:p>
          <a:p>
            <a:endParaRPr lang="nl-NL" dirty="0"/>
          </a:p>
        </p:txBody>
      </p:sp>
    </p:spTree>
    <p:extLst>
      <p:ext uri="{BB962C8B-B14F-4D97-AF65-F5344CB8AC3E}">
        <p14:creationId xmlns:p14="http://schemas.microsoft.com/office/powerpoint/2010/main" val="2741267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lstStyle/>
          <a:p>
            <a:r>
              <a:rPr lang="en-US" dirty="0" err="1">
                <a:solidFill>
                  <a:schemeClr val="tx1">
                    <a:lumMod val="50000"/>
                    <a:lumOff val="50000"/>
                  </a:schemeClr>
                </a:solidFill>
                <a:latin typeface="Franklin Gothic Medium" pitchFamily="34" charset="0"/>
              </a:rPr>
              <a:t>Brandwonden</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1988840"/>
            <a:ext cx="6912884" cy="4104456"/>
          </a:xfrm>
        </p:spPr>
        <p:txBody>
          <a:bodyPr>
            <a:normAutofit fontScale="85000" lnSpcReduction="20000"/>
          </a:bodyPr>
          <a:lstStyle/>
          <a:p>
            <a:r>
              <a:rPr lang="nl-NL" dirty="0">
                <a:solidFill>
                  <a:schemeClr val="tx1">
                    <a:lumMod val="50000"/>
                    <a:lumOff val="50000"/>
                  </a:schemeClr>
                </a:solidFill>
                <a:latin typeface="Franklin Gothic Medium" pitchFamily="34" charset="0"/>
              </a:rPr>
              <a:t>Ontstaan door plaatselijke, sterke oververhitting van het weefsel</a:t>
            </a:r>
          </a:p>
          <a:p>
            <a:endParaRPr lang="en-US"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Eerstegraads:</a:t>
            </a:r>
          </a:p>
          <a:p>
            <a:pPr lvl="1"/>
            <a:r>
              <a:rPr lang="nl-NL" dirty="0">
                <a:solidFill>
                  <a:schemeClr val="tx1">
                    <a:lumMod val="50000"/>
                    <a:lumOff val="50000"/>
                  </a:schemeClr>
                </a:solidFill>
                <a:latin typeface="Franklin Gothic Medium" pitchFamily="34" charset="0"/>
              </a:rPr>
              <a:t>rode huid, warm en de huid kan gezwollen zijn</a:t>
            </a:r>
          </a:p>
          <a:p>
            <a:endParaRPr lang="en-US"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Tweedegraads:</a:t>
            </a:r>
          </a:p>
          <a:p>
            <a:pPr lvl="1"/>
            <a:r>
              <a:rPr lang="nl-NL" dirty="0">
                <a:solidFill>
                  <a:schemeClr val="tx1">
                    <a:lumMod val="50000"/>
                    <a:lumOff val="50000"/>
                  </a:schemeClr>
                </a:solidFill>
                <a:latin typeface="Franklin Gothic Medium" pitchFamily="34" charset="0"/>
              </a:rPr>
              <a:t>naast roodheid ook blaren</a:t>
            </a:r>
          </a:p>
          <a:p>
            <a:endParaRPr lang="en-US"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Derdegraads: </a:t>
            </a:r>
          </a:p>
          <a:p>
            <a:pPr lvl="1"/>
            <a:r>
              <a:rPr lang="nl-NL" dirty="0">
                <a:solidFill>
                  <a:schemeClr val="tx1">
                    <a:lumMod val="50000"/>
                    <a:lumOff val="50000"/>
                  </a:schemeClr>
                </a:solidFill>
                <a:latin typeface="Franklin Gothic Medium" pitchFamily="34" charset="0"/>
              </a:rPr>
              <a:t>delen van opperhuid  zijn verdwenen</a:t>
            </a:r>
          </a:p>
          <a:p>
            <a:pPr lvl="1"/>
            <a:r>
              <a:rPr lang="nl-NL" dirty="0">
                <a:solidFill>
                  <a:schemeClr val="tx1">
                    <a:lumMod val="50000"/>
                    <a:lumOff val="50000"/>
                  </a:schemeClr>
                </a:solidFill>
                <a:latin typeface="Franklin Gothic Medium" pitchFamily="34" charset="0"/>
              </a:rPr>
              <a:t>de huid ziet er vuilwit, grijs of zwart uit</a:t>
            </a:r>
          </a:p>
          <a:p>
            <a:pPr lvl="1"/>
            <a:r>
              <a:rPr lang="nl-NL" dirty="0">
                <a:solidFill>
                  <a:schemeClr val="tx1">
                    <a:lumMod val="50000"/>
                    <a:lumOff val="50000"/>
                  </a:schemeClr>
                </a:solidFill>
                <a:latin typeface="Franklin Gothic Medium" pitchFamily="34" charset="0"/>
              </a:rPr>
              <a:t>de huid is vaak ongevoelig bij aanraking, omdat de dieper gelegen gedeelten van de zenuwuiteinden beschadigd zijn</a:t>
            </a:r>
          </a:p>
          <a:p>
            <a:endParaRPr lang="en-US" dirty="0"/>
          </a:p>
          <a:p>
            <a:endParaRPr lang="nl-NL" dirty="0"/>
          </a:p>
        </p:txBody>
      </p:sp>
    </p:spTree>
    <p:extLst>
      <p:ext uri="{BB962C8B-B14F-4D97-AF65-F5344CB8AC3E}">
        <p14:creationId xmlns:p14="http://schemas.microsoft.com/office/powerpoint/2010/main" val="885399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91508" y="1124744"/>
            <a:ext cx="6121102" cy="4896544"/>
          </a:xfrm>
        </p:spPr>
      </p:pic>
    </p:spTree>
    <p:extLst>
      <p:ext uri="{BB962C8B-B14F-4D97-AF65-F5344CB8AC3E}">
        <p14:creationId xmlns:p14="http://schemas.microsoft.com/office/powerpoint/2010/main" val="397645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sz="3600" dirty="0">
                <a:solidFill>
                  <a:schemeClr val="tx1">
                    <a:lumMod val="50000"/>
                    <a:lumOff val="50000"/>
                  </a:schemeClr>
                </a:solidFill>
                <a:latin typeface="Franklin Gothic Medium" pitchFamily="34" charset="0"/>
              </a:rPr>
              <a:t>Toedieningsvormen: </a:t>
            </a:r>
            <a:r>
              <a:rPr lang="nl-NL" sz="3600" dirty="0" err="1">
                <a:solidFill>
                  <a:schemeClr val="tx1">
                    <a:lumMod val="50000"/>
                    <a:lumOff val="50000"/>
                  </a:schemeClr>
                </a:solidFill>
                <a:latin typeface="Franklin Gothic Medium" pitchFamily="34" charset="0"/>
              </a:rPr>
              <a:t>halfvast</a:t>
            </a:r>
            <a:endParaRPr lang="nl-NL" sz="3600"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2323652"/>
            <a:ext cx="6777317" cy="3985668"/>
          </a:xfrm>
        </p:spPr>
        <p:txBody>
          <a:bodyPr>
            <a:normAutofit/>
          </a:bodyPr>
          <a:lstStyle/>
          <a:p>
            <a:pPr>
              <a:defRPr/>
            </a:pPr>
            <a:endParaRPr lang="nl-NL" dirty="0">
              <a:solidFill>
                <a:schemeClr val="tx1">
                  <a:lumMod val="50000"/>
                  <a:lumOff val="50000"/>
                </a:schemeClr>
              </a:solidFill>
              <a:latin typeface="Franklin Gothic Medium" pitchFamily="34" charset="0"/>
            </a:endParaRPr>
          </a:p>
          <a:p>
            <a:pPr>
              <a:defRPr/>
            </a:pPr>
            <a:r>
              <a:rPr lang="nl-NL" dirty="0">
                <a:solidFill>
                  <a:schemeClr val="tx1">
                    <a:lumMod val="50000"/>
                    <a:lumOff val="50000"/>
                  </a:schemeClr>
                </a:solidFill>
                <a:latin typeface="Franklin Gothic Medium" pitchFamily="34" charset="0"/>
              </a:rPr>
              <a:t>Gel (</a:t>
            </a:r>
            <a:r>
              <a:rPr lang="nl-NL" dirty="0" err="1">
                <a:solidFill>
                  <a:schemeClr val="tx1">
                    <a:lumMod val="50000"/>
                    <a:lumOff val="50000"/>
                  </a:schemeClr>
                </a:solidFill>
                <a:latin typeface="Franklin Gothic Medium" pitchFamily="34" charset="0"/>
              </a:rPr>
              <a:t>mucilago</a:t>
            </a:r>
            <a:r>
              <a:rPr lang="nl-NL" dirty="0">
                <a:solidFill>
                  <a:schemeClr val="tx1">
                    <a:lumMod val="50000"/>
                    <a:lumOff val="50000"/>
                  </a:schemeClr>
                </a:solidFill>
                <a:latin typeface="Franklin Gothic Medium" pitchFamily="34" charset="0"/>
              </a:rPr>
              <a:t>)</a:t>
            </a:r>
          </a:p>
          <a:p>
            <a:pPr>
              <a:defRPr/>
            </a:pPr>
            <a:r>
              <a:rPr lang="nl-NL" dirty="0">
                <a:solidFill>
                  <a:schemeClr val="tx1">
                    <a:lumMod val="50000"/>
                    <a:lumOff val="50000"/>
                  </a:schemeClr>
                </a:solidFill>
                <a:latin typeface="Franklin Gothic Medium" pitchFamily="34" charset="0"/>
              </a:rPr>
              <a:t>Crème (</a:t>
            </a:r>
            <a:r>
              <a:rPr lang="nl-NL" dirty="0" err="1">
                <a:solidFill>
                  <a:schemeClr val="tx1">
                    <a:lumMod val="50000"/>
                    <a:lumOff val="50000"/>
                  </a:schemeClr>
                </a:solidFill>
                <a:latin typeface="Franklin Gothic Medium" pitchFamily="34" charset="0"/>
              </a:rPr>
              <a:t>cremor</a:t>
            </a:r>
            <a:r>
              <a:rPr lang="nl-NL" dirty="0">
                <a:solidFill>
                  <a:schemeClr val="tx1">
                    <a:lumMod val="50000"/>
                    <a:lumOff val="50000"/>
                  </a:schemeClr>
                </a:solidFill>
                <a:latin typeface="Franklin Gothic Medium" pitchFamily="34" charset="0"/>
              </a:rPr>
              <a:t>)</a:t>
            </a:r>
            <a:endParaRPr lang="nl-NL" dirty="0"/>
          </a:p>
          <a:p>
            <a:pPr>
              <a:defRPr/>
            </a:pPr>
            <a:r>
              <a:rPr lang="nl-NL" dirty="0">
                <a:solidFill>
                  <a:schemeClr val="tx1">
                    <a:lumMod val="50000"/>
                    <a:lumOff val="50000"/>
                  </a:schemeClr>
                </a:solidFill>
                <a:latin typeface="Franklin Gothic Medium" pitchFamily="34" charset="0"/>
              </a:rPr>
              <a:t>Zalf (</a:t>
            </a:r>
            <a:r>
              <a:rPr lang="nl-NL" dirty="0" err="1">
                <a:solidFill>
                  <a:schemeClr val="tx1">
                    <a:lumMod val="50000"/>
                    <a:lumOff val="50000"/>
                  </a:schemeClr>
                </a:solidFill>
                <a:latin typeface="Franklin Gothic Medium" pitchFamily="34" charset="0"/>
              </a:rPr>
              <a:t>unguentum</a:t>
            </a:r>
            <a:r>
              <a:rPr lang="nl-NL" dirty="0">
                <a:solidFill>
                  <a:schemeClr val="tx1">
                    <a:lumMod val="50000"/>
                    <a:lumOff val="50000"/>
                  </a:schemeClr>
                </a:solidFill>
                <a:latin typeface="Franklin Gothic Medium" pitchFamily="34" charset="0"/>
              </a:rPr>
              <a:t>)</a:t>
            </a:r>
          </a:p>
          <a:p>
            <a:pPr>
              <a:defRPr/>
            </a:pPr>
            <a:r>
              <a:rPr lang="nl-NL" dirty="0">
                <a:solidFill>
                  <a:schemeClr val="tx1">
                    <a:lumMod val="50000"/>
                    <a:lumOff val="50000"/>
                  </a:schemeClr>
                </a:solidFill>
                <a:latin typeface="Franklin Gothic Medium" pitchFamily="34" charset="0"/>
              </a:rPr>
              <a:t>Pasta’s (</a:t>
            </a:r>
            <a:r>
              <a:rPr lang="nl-NL" dirty="0" err="1">
                <a:solidFill>
                  <a:schemeClr val="tx1">
                    <a:lumMod val="50000"/>
                    <a:lumOff val="50000"/>
                  </a:schemeClr>
                </a:solidFill>
                <a:latin typeface="Franklin Gothic Medium" pitchFamily="34" charset="0"/>
              </a:rPr>
              <a:t>pastea</a:t>
            </a:r>
            <a:r>
              <a:rPr lang="nl-NL" dirty="0">
                <a:solidFill>
                  <a:schemeClr val="tx1">
                    <a:lumMod val="50000"/>
                    <a:lumOff val="50000"/>
                  </a:schemeClr>
                </a:solidFill>
                <a:latin typeface="Franklin Gothic Medium" pitchFamily="34"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kin-Burns-Chart.jpg"/>
          <p:cNvPicPr>
            <a:picLocks noGrp="1" noChangeAspect="1"/>
          </p:cNvPicPr>
          <p:nvPr>
            <p:ph idx="4294967295"/>
          </p:nvPr>
        </p:nvPicPr>
        <p:blipFill>
          <a:blip r:embed="rId3" cstate="print"/>
          <a:stretch>
            <a:fillRect/>
          </a:stretch>
        </p:blipFill>
        <p:spPr>
          <a:xfrm>
            <a:off x="1259632" y="908720"/>
            <a:ext cx="6624637" cy="5300662"/>
          </a:xfrm>
        </p:spPr>
      </p:pic>
    </p:spTree>
    <p:extLst>
      <p:ext uri="{BB962C8B-B14F-4D97-AF65-F5344CB8AC3E}">
        <p14:creationId xmlns:p14="http://schemas.microsoft.com/office/powerpoint/2010/main" val="3570194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a:solidFill>
                  <a:schemeClr val="tx1">
                    <a:lumMod val="50000"/>
                    <a:lumOff val="50000"/>
                  </a:schemeClr>
                </a:solidFill>
                <a:latin typeface="Franklin Gothic Medium" pitchFamily="34" charset="0"/>
              </a:rPr>
              <a:t>Middelen</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bij</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brandwonden</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2323652"/>
            <a:ext cx="6777317" cy="3769644"/>
          </a:xfrm>
        </p:spPr>
        <p:txBody>
          <a:bodyPr>
            <a:normAutofit/>
          </a:bodyPr>
          <a:lstStyle/>
          <a:p>
            <a:r>
              <a:rPr lang="nl-NL" dirty="0">
                <a:solidFill>
                  <a:schemeClr val="tx1">
                    <a:lumMod val="50000"/>
                    <a:lumOff val="50000"/>
                  </a:schemeClr>
                </a:solidFill>
                <a:latin typeface="Franklin Gothic Medium" pitchFamily="34" charset="0"/>
              </a:rPr>
              <a:t>Aangedane lichaamsdeel minimaal 15 minuten met </a:t>
            </a:r>
            <a:r>
              <a:rPr lang="nl-NL" u="sng" dirty="0">
                <a:solidFill>
                  <a:schemeClr val="tx1">
                    <a:lumMod val="50000"/>
                    <a:lumOff val="50000"/>
                  </a:schemeClr>
                </a:solidFill>
                <a:latin typeface="Franklin Gothic Medium" pitchFamily="34" charset="0"/>
              </a:rPr>
              <a:t>lauwwarm</a:t>
            </a:r>
            <a:r>
              <a:rPr lang="nl-NL" dirty="0">
                <a:solidFill>
                  <a:schemeClr val="tx1">
                    <a:lumMod val="50000"/>
                    <a:lumOff val="50000"/>
                  </a:schemeClr>
                </a:solidFill>
                <a:latin typeface="Franklin Gothic Medium" pitchFamily="34" charset="0"/>
              </a:rPr>
              <a:t> water koelen</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Bij intacte huid kan </a:t>
            </a:r>
            <a:r>
              <a:rPr lang="nl-NL" b="1" dirty="0">
                <a:solidFill>
                  <a:schemeClr val="tx1">
                    <a:lumMod val="50000"/>
                    <a:lumOff val="50000"/>
                  </a:schemeClr>
                </a:solidFill>
                <a:latin typeface="Franklin Gothic Medium" pitchFamily="34" charset="0"/>
              </a:rPr>
              <a:t>koelzalf</a:t>
            </a:r>
            <a:r>
              <a:rPr lang="nl-NL" dirty="0">
                <a:solidFill>
                  <a:schemeClr val="tx1">
                    <a:lumMod val="50000"/>
                    <a:lumOff val="50000"/>
                  </a:schemeClr>
                </a:solidFill>
                <a:latin typeface="Franklin Gothic Medium" pitchFamily="34" charset="0"/>
              </a:rPr>
              <a:t> worden meegegeven</a:t>
            </a:r>
          </a:p>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Bij kapotte huid en bij grote brandwonden verwijzen naar huisarts</a:t>
            </a:r>
          </a:p>
        </p:txBody>
      </p:sp>
    </p:spTree>
    <p:extLst>
      <p:ext uri="{BB962C8B-B14F-4D97-AF65-F5344CB8AC3E}">
        <p14:creationId xmlns:p14="http://schemas.microsoft.com/office/powerpoint/2010/main" val="348317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17160"/>
          </a:xfrm>
        </p:spPr>
        <p:txBody>
          <a:bodyPr>
            <a:normAutofit/>
          </a:bodyPr>
          <a:lstStyle/>
          <a:p>
            <a:r>
              <a:rPr lang="en-US" dirty="0" err="1">
                <a:solidFill>
                  <a:schemeClr val="tx1">
                    <a:lumMod val="50000"/>
                    <a:lumOff val="50000"/>
                  </a:schemeClr>
                </a:solidFill>
                <a:latin typeface="Franklin Gothic Medium" pitchFamily="34" charset="0"/>
              </a:rPr>
              <a:t>Middelen</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bij</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brandwonden</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1988840"/>
            <a:ext cx="6777317" cy="4392488"/>
          </a:xfrm>
        </p:spPr>
        <p:txBody>
          <a:bodyPr>
            <a:normAutofit/>
          </a:bodyPr>
          <a:lstStyle/>
          <a:p>
            <a:r>
              <a:rPr lang="en-US" dirty="0" err="1">
                <a:solidFill>
                  <a:schemeClr val="tx1">
                    <a:lumMod val="50000"/>
                    <a:lumOff val="50000"/>
                  </a:schemeClr>
                </a:solidFill>
                <a:latin typeface="Franklin Gothic Medium" pitchFamily="34" charset="0"/>
              </a:rPr>
              <a:t>Tweedegraads</a:t>
            </a:r>
            <a:r>
              <a:rPr lang="en-US" dirty="0">
                <a:solidFill>
                  <a:schemeClr val="tx1">
                    <a:lumMod val="50000"/>
                    <a:lumOff val="50000"/>
                  </a:schemeClr>
                </a:solidFill>
                <a:latin typeface="Franklin Gothic Medium" pitchFamily="34" charset="0"/>
              </a:rPr>
              <a:t>: </a:t>
            </a:r>
          </a:p>
          <a:p>
            <a:pPr marL="68580" indent="0">
              <a:buNone/>
            </a:pPr>
            <a:endParaRPr lang="en-US" dirty="0">
              <a:solidFill>
                <a:schemeClr val="tx1">
                  <a:lumMod val="50000"/>
                  <a:lumOff val="50000"/>
                </a:schemeClr>
              </a:solidFill>
              <a:latin typeface="Franklin Gothic Medium" pitchFamily="34" charset="0"/>
            </a:endParaRPr>
          </a:p>
          <a:p>
            <a:pPr lvl="1"/>
            <a:r>
              <a:rPr lang="en-US" dirty="0" err="1">
                <a:solidFill>
                  <a:schemeClr val="tx1">
                    <a:lumMod val="50000"/>
                    <a:lumOff val="50000"/>
                  </a:schemeClr>
                </a:solidFill>
                <a:latin typeface="Franklin Gothic Medium" pitchFamily="34" charset="0"/>
              </a:rPr>
              <a:t>geïmpregneerde</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zalfgazen</a:t>
            </a:r>
            <a:r>
              <a:rPr lang="en-US" dirty="0">
                <a:solidFill>
                  <a:schemeClr val="tx1">
                    <a:lumMod val="50000"/>
                    <a:lumOff val="50000"/>
                  </a:schemeClr>
                </a:solidFill>
                <a:latin typeface="Franklin Gothic Medium" pitchFamily="34" charset="0"/>
              </a:rPr>
              <a:t> om </a:t>
            </a:r>
            <a:r>
              <a:rPr lang="en-US" dirty="0" err="1">
                <a:solidFill>
                  <a:schemeClr val="tx1">
                    <a:lumMod val="50000"/>
                    <a:lumOff val="50000"/>
                  </a:schemeClr>
                </a:solidFill>
                <a:latin typeface="Franklin Gothic Medium" pitchFamily="34" charset="0"/>
              </a:rPr>
              <a:t>beschadiging</a:t>
            </a:r>
            <a:r>
              <a:rPr lang="en-US" dirty="0">
                <a:solidFill>
                  <a:schemeClr val="tx1">
                    <a:lumMod val="50000"/>
                    <a:lumOff val="50000"/>
                  </a:schemeClr>
                </a:solidFill>
                <a:latin typeface="Franklin Gothic Medium" pitchFamily="34" charset="0"/>
              </a:rPr>
              <a:t> en </a:t>
            </a:r>
            <a:r>
              <a:rPr lang="en-US" dirty="0" err="1">
                <a:solidFill>
                  <a:schemeClr val="tx1">
                    <a:lumMod val="50000"/>
                    <a:lumOff val="50000"/>
                  </a:schemeClr>
                </a:solidFill>
                <a:latin typeface="Franklin Gothic Medium" pitchFamily="34" charset="0"/>
              </a:rPr>
              <a:t>infectie</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te</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voorkomen</a:t>
            </a:r>
            <a:r>
              <a:rPr lang="en-US" dirty="0">
                <a:solidFill>
                  <a:schemeClr val="tx1">
                    <a:lumMod val="50000"/>
                    <a:lumOff val="50000"/>
                  </a:schemeClr>
                </a:solidFill>
                <a:latin typeface="Franklin Gothic Medium" pitchFamily="34" charset="0"/>
              </a:rPr>
              <a:t>;</a:t>
            </a:r>
          </a:p>
          <a:p>
            <a:pPr lvl="1"/>
            <a:endParaRPr lang="en-US"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koelzalf kan ook, om de huid te koelen en het prettiger te doen aan voelen</a:t>
            </a:r>
          </a:p>
          <a:p>
            <a:pPr lvl="1"/>
            <a:endParaRPr lang="nl-NL" dirty="0">
              <a:solidFill>
                <a:schemeClr val="tx1">
                  <a:lumMod val="50000"/>
                  <a:lumOff val="50000"/>
                </a:schemeClr>
              </a:solidFill>
              <a:latin typeface="Franklin Gothic Medium" pitchFamily="34" charset="0"/>
            </a:endParaRPr>
          </a:p>
          <a:p>
            <a:pPr lvl="1"/>
            <a:r>
              <a:rPr lang="nl-NL" dirty="0">
                <a:solidFill>
                  <a:schemeClr val="tx1">
                    <a:lumMod val="50000"/>
                    <a:lumOff val="50000"/>
                  </a:schemeClr>
                </a:solidFill>
                <a:latin typeface="Franklin Gothic Medium" pitchFamily="34" charset="0"/>
              </a:rPr>
              <a:t>dreigende infecties of bacteriële infecties behandelen met </a:t>
            </a:r>
            <a:r>
              <a:rPr lang="nl-NL" b="1" u="sng" dirty="0" err="1">
                <a:solidFill>
                  <a:schemeClr val="tx1">
                    <a:lumMod val="50000"/>
                    <a:lumOff val="50000"/>
                  </a:schemeClr>
                </a:solidFill>
                <a:latin typeface="Franklin Gothic Medium" pitchFamily="34" charset="0"/>
              </a:rPr>
              <a:t>zilversulfadiazinecrème</a:t>
            </a:r>
            <a:endParaRPr lang="nl-NL" b="1" u="sng" dirty="0">
              <a:solidFill>
                <a:schemeClr val="tx1">
                  <a:lumMod val="50000"/>
                  <a:lumOff val="50000"/>
                </a:schemeClr>
              </a:solidFill>
              <a:latin typeface="Franklin Gothic Medium" pitchFamily="34" charset="0"/>
            </a:endParaRPr>
          </a:p>
          <a:p>
            <a:pPr lvl="1"/>
            <a:endParaRPr lang="en-US" dirty="0"/>
          </a:p>
          <a:p>
            <a:pPr lvl="1"/>
            <a:endParaRPr lang="nl-NL" dirty="0"/>
          </a:p>
          <a:p>
            <a:endParaRPr lang="nl-NL" dirty="0"/>
          </a:p>
        </p:txBody>
      </p:sp>
    </p:spTree>
    <p:extLst>
      <p:ext uri="{BB962C8B-B14F-4D97-AF65-F5344CB8AC3E}">
        <p14:creationId xmlns:p14="http://schemas.microsoft.com/office/powerpoint/2010/main" val="2008044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a:solidFill>
                  <a:schemeClr val="tx1">
                    <a:lumMod val="50000"/>
                    <a:lumOff val="50000"/>
                  </a:schemeClr>
                </a:solidFill>
                <a:latin typeface="Franklin Gothic Medium" pitchFamily="34" charset="0"/>
              </a:rPr>
              <a:t>Middelen</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bij</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brandwonden</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2492896"/>
            <a:ext cx="6777317" cy="3339733"/>
          </a:xfrm>
        </p:spPr>
        <p:txBody>
          <a:bodyPr/>
          <a:lstStyle/>
          <a:p>
            <a:r>
              <a:rPr lang="nl-NL" dirty="0">
                <a:solidFill>
                  <a:schemeClr val="tx1">
                    <a:lumMod val="50000"/>
                    <a:lumOff val="50000"/>
                  </a:schemeClr>
                </a:solidFill>
                <a:latin typeface="Franklin Gothic Medium" pitchFamily="34" charset="0"/>
              </a:rPr>
              <a:t>Derdegraads brandwonden moeten in het ziekenhuis behandeld worden</a:t>
            </a:r>
          </a:p>
          <a:p>
            <a:endParaRPr lang="nl-NL" dirty="0"/>
          </a:p>
          <a:p>
            <a:pPr lvl="2">
              <a:buNone/>
            </a:pPr>
            <a:endParaRPr lang="en-US" dirty="0"/>
          </a:p>
          <a:p>
            <a:endParaRPr lang="nl-NL" dirty="0"/>
          </a:p>
          <a:p>
            <a:endParaRPr lang="nl-NL" dirty="0"/>
          </a:p>
        </p:txBody>
      </p:sp>
    </p:spTree>
    <p:extLst>
      <p:ext uri="{BB962C8B-B14F-4D97-AF65-F5344CB8AC3E}">
        <p14:creationId xmlns:p14="http://schemas.microsoft.com/office/powerpoint/2010/main" val="1008071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Luieruitslag en decubitus - opdracht</a:t>
            </a:r>
          </a:p>
        </p:txBody>
      </p:sp>
      <p:sp>
        <p:nvSpPr>
          <p:cNvPr id="5" name="Tijdelijke aanduiding voor inhoud 4"/>
          <p:cNvSpPr>
            <a:spLocks noGrp="1"/>
          </p:cNvSpPr>
          <p:nvPr>
            <p:ph sz="quarter" idx="13"/>
          </p:nvPr>
        </p:nvSpPr>
        <p:spPr/>
        <p:txBody>
          <a:bodyPr/>
          <a:lstStyle/>
          <a:p>
            <a:endParaRPr lang="nl-NL" dirty="0"/>
          </a:p>
          <a:p>
            <a:r>
              <a:rPr lang="nl-NL" dirty="0"/>
              <a:t>Lees paragraaf 14.4.8 en 14.4.9</a:t>
            </a:r>
          </a:p>
          <a:p>
            <a:endParaRPr lang="nl-NL" dirty="0"/>
          </a:p>
          <a:p>
            <a:r>
              <a:rPr lang="nl-NL" dirty="0"/>
              <a:t>Maak een korte samenvatting </a:t>
            </a:r>
          </a:p>
        </p:txBody>
      </p:sp>
      <p:pic>
        <p:nvPicPr>
          <p:cNvPr id="4" name="Picture 2" descr="http://www.avogel.nl/Indicaties/afbeeldingen/baby-luieruitslag-huiduitslag-eczeem.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932040" y="2170664"/>
            <a:ext cx="2411218" cy="366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92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avogel.nl/Indicaties/afbeeldingen/baby-luieruitslag-huiduitslag-ecze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521" y="2221715"/>
            <a:ext cx="2592288" cy="39435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043490" y="980728"/>
            <a:ext cx="7024744" cy="792088"/>
          </a:xfrm>
        </p:spPr>
        <p:txBody>
          <a:bodyPr/>
          <a:lstStyle/>
          <a:p>
            <a:r>
              <a:rPr lang="nl-NL" dirty="0">
                <a:solidFill>
                  <a:schemeClr val="tx1">
                    <a:lumMod val="50000"/>
                    <a:lumOff val="50000"/>
                  </a:schemeClr>
                </a:solidFill>
                <a:latin typeface="Franklin Gothic Medium" pitchFamily="34" charset="0"/>
              </a:rPr>
              <a:t>Luieruitslag</a:t>
            </a:r>
          </a:p>
        </p:txBody>
      </p:sp>
      <p:sp>
        <p:nvSpPr>
          <p:cNvPr id="3" name="Tijdelijke aanduiding voor inhoud 2"/>
          <p:cNvSpPr>
            <a:spLocks noGrp="1"/>
          </p:cNvSpPr>
          <p:nvPr>
            <p:ph idx="1"/>
          </p:nvPr>
        </p:nvSpPr>
        <p:spPr>
          <a:xfrm>
            <a:off x="683568" y="1844824"/>
            <a:ext cx="7137241" cy="4320480"/>
          </a:xfrm>
        </p:spPr>
        <p:txBody>
          <a:bodyPr>
            <a:normAutofit/>
          </a:bodyPr>
          <a:lstStyle/>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Nattende rode huidaandoening van de billetjes</a:t>
            </a:r>
          </a:p>
          <a:p>
            <a:r>
              <a:rPr lang="nl-NL" dirty="0">
                <a:solidFill>
                  <a:schemeClr val="tx1">
                    <a:lumMod val="50000"/>
                    <a:lumOff val="50000"/>
                  </a:schemeClr>
                </a:solidFill>
                <a:latin typeface="Franklin Gothic Medium" pitchFamily="34" charset="0"/>
              </a:rPr>
              <a:t>Lichte vorm: irritatie</a:t>
            </a:r>
          </a:p>
          <a:p>
            <a:r>
              <a:rPr lang="nl-NL" dirty="0">
                <a:solidFill>
                  <a:schemeClr val="tx1">
                    <a:lumMod val="50000"/>
                    <a:lumOff val="50000"/>
                  </a:schemeClr>
                </a:solidFill>
                <a:latin typeface="Franklin Gothic Medium" pitchFamily="34" charset="0"/>
              </a:rPr>
              <a:t>Ernstige vorm: schimmelinfectie</a:t>
            </a:r>
          </a:p>
        </p:txBody>
      </p:sp>
    </p:spTree>
    <p:extLst>
      <p:ext uri="{BB962C8B-B14F-4D97-AF65-F5344CB8AC3E}">
        <p14:creationId xmlns:p14="http://schemas.microsoft.com/office/powerpoint/2010/main" val="2270098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Luieruitslag</a:t>
            </a:r>
          </a:p>
        </p:txBody>
      </p:sp>
      <p:sp>
        <p:nvSpPr>
          <p:cNvPr id="3" name="Tijdelijke aanduiding voor inhoud 2"/>
          <p:cNvSpPr>
            <a:spLocks noGrp="1"/>
          </p:cNvSpPr>
          <p:nvPr>
            <p:ph idx="1"/>
          </p:nvPr>
        </p:nvSpPr>
        <p:spPr/>
        <p:txBody>
          <a:bodyPr/>
          <a:lstStyle/>
          <a:p>
            <a:pPr marL="68580" indent="0">
              <a:buNone/>
            </a:pPr>
            <a:r>
              <a:rPr lang="nl-NL" dirty="0">
                <a:solidFill>
                  <a:schemeClr val="tx1">
                    <a:lumMod val="50000"/>
                    <a:lumOff val="50000"/>
                  </a:schemeClr>
                </a:solidFill>
                <a:latin typeface="Franklin Gothic Medium" pitchFamily="34" charset="0"/>
              </a:rPr>
              <a:t>Behandeling:</a:t>
            </a:r>
          </a:p>
          <a:p>
            <a:pPr lvl="1"/>
            <a:r>
              <a:rPr lang="nl-NL" dirty="0">
                <a:solidFill>
                  <a:schemeClr val="tx1">
                    <a:lumMod val="50000"/>
                    <a:lumOff val="50000"/>
                  </a:schemeClr>
                </a:solidFill>
                <a:latin typeface="Franklin Gothic Medium" pitchFamily="34" charset="0"/>
              </a:rPr>
              <a:t>Luier vaak verschonen</a:t>
            </a:r>
          </a:p>
          <a:p>
            <a:pPr lvl="1"/>
            <a:r>
              <a:rPr lang="nl-NL" dirty="0">
                <a:solidFill>
                  <a:schemeClr val="tx1">
                    <a:lumMod val="50000"/>
                    <a:lumOff val="50000"/>
                  </a:schemeClr>
                </a:solidFill>
                <a:latin typeface="Franklin Gothic Medium" pitchFamily="34" charset="0"/>
              </a:rPr>
              <a:t>Goede hygiëne</a:t>
            </a:r>
          </a:p>
          <a:p>
            <a:pPr lvl="1"/>
            <a:r>
              <a:rPr lang="nl-NL" dirty="0">
                <a:solidFill>
                  <a:schemeClr val="tx1">
                    <a:lumMod val="50000"/>
                    <a:lumOff val="50000"/>
                  </a:schemeClr>
                </a:solidFill>
                <a:latin typeface="Franklin Gothic Medium" pitchFamily="34" charset="0"/>
              </a:rPr>
              <a:t>Zinkolie of zinkzalf</a:t>
            </a:r>
          </a:p>
          <a:p>
            <a:pPr lvl="2"/>
            <a:r>
              <a:rPr lang="nl-NL" dirty="0">
                <a:solidFill>
                  <a:schemeClr val="tx1">
                    <a:lumMod val="50000"/>
                    <a:lumOff val="50000"/>
                  </a:schemeClr>
                </a:solidFill>
                <a:latin typeface="Franklin Gothic Medium" pitchFamily="34" charset="0"/>
              </a:rPr>
              <a:t>Bevatten zinkoxide</a:t>
            </a:r>
          </a:p>
          <a:p>
            <a:pPr lvl="2"/>
            <a:r>
              <a:rPr lang="nl-NL" dirty="0">
                <a:solidFill>
                  <a:schemeClr val="tx1">
                    <a:lumMod val="50000"/>
                    <a:lumOff val="50000"/>
                  </a:schemeClr>
                </a:solidFill>
                <a:latin typeface="Franklin Gothic Medium" pitchFamily="34" charset="0"/>
              </a:rPr>
              <a:t>Afdekkend en verkoelend</a:t>
            </a:r>
          </a:p>
          <a:p>
            <a:pPr lvl="2"/>
            <a:r>
              <a:rPr lang="nl-NL" dirty="0">
                <a:solidFill>
                  <a:schemeClr val="tx1">
                    <a:lumMod val="50000"/>
                    <a:lumOff val="50000"/>
                  </a:schemeClr>
                </a:solidFill>
                <a:latin typeface="Franklin Gothic Medium" pitchFamily="34" charset="0"/>
              </a:rPr>
              <a:t>Dik aanbrengen na iedere luierwisseling</a:t>
            </a:r>
          </a:p>
          <a:p>
            <a:pPr lvl="1"/>
            <a:r>
              <a:rPr lang="nl-NL" dirty="0">
                <a:solidFill>
                  <a:schemeClr val="tx1">
                    <a:lumMod val="50000"/>
                    <a:lumOff val="50000"/>
                  </a:schemeClr>
                </a:solidFill>
                <a:latin typeface="Franklin Gothic Medium" pitchFamily="34" charset="0"/>
              </a:rPr>
              <a:t>Indien nodig antimycoticum: bv </a:t>
            </a:r>
            <a:r>
              <a:rPr lang="nl-NL" dirty="0" err="1">
                <a:solidFill>
                  <a:schemeClr val="tx1">
                    <a:lumMod val="50000"/>
                    <a:lumOff val="50000"/>
                  </a:schemeClr>
                </a:solidFill>
                <a:latin typeface="Franklin Gothic Medium" pitchFamily="34" charset="0"/>
              </a:rPr>
              <a:t>miconazol</a:t>
            </a:r>
            <a:endParaRPr lang="nl-NL" dirty="0"/>
          </a:p>
        </p:txBody>
      </p:sp>
    </p:spTree>
    <p:extLst>
      <p:ext uri="{BB962C8B-B14F-4D97-AF65-F5344CB8AC3E}">
        <p14:creationId xmlns:p14="http://schemas.microsoft.com/office/powerpoint/2010/main" val="3624252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Doorliggen</a:t>
            </a:r>
          </a:p>
        </p:txBody>
      </p:sp>
      <p:sp>
        <p:nvSpPr>
          <p:cNvPr id="3" name="Tijdelijke aanduiding voor inhoud 2"/>
          <p:cNvSpPr>
            <a:spLocks noGrp="1"/>
          </p:cNvSpPr>
          <p:nvPr>
            <p:ph idx="1"/>
          </p:nvPr>
        </p:nvSpPr>
        <p:spPr/>
        <p:txBody>
          <a:bodyPr>
            <a:normAutofit lnSpcReduction="10000"/>
          </a:bodyPr>
          <a:lstStyle/>
          <a:p>
            <a:r>
              <a:rPr lang="nl-NL" dirty="0"/>
              <a:t>Decubitus</a:t>
            </a:r>
          </a:p>
          <a:p>
            <a:endParaRPr lang="nl-NL" dirty="0"/>
          </a:p>
          <a:p>
            <a:r>
              <a:rPr lang="nl-NL" dirty="0"/>
              <a:t>Botten geven continu druk op dezelfde plek </a:t>
            </a:r>
            <a:r>
              <a:rPr lang="nl-NL" dirty="0">
                <a:sym typeface="Wingdings" panose="05000000000000000000" pitchFamily="2" charset="2"/>
              </a:rPr>
              <a:t> beschadiging</a:t>
            </a:r>
          </a:p>
          <a:p>
            <a:endParaRPr lang="nl-NL" dirty="0">
              <a:sym typeface="Wingdings" panose="05000000000000000000" pitchFamily="2" charset="2"/>
            </a:endParaRPr>
          </a:p>
          <a:p>
            <a:r>
              <a:rPr lang="nl-NL" dirty="0">
                <a:sym typeface="Wingdings" panose="05000000000000000000" pitchFamily="2" charset="2"/>
              </a:rPr>
              <a:t>Probeer te voorkomen, bv massage met cetomacrogolcrème</a:t>
            </a:r>
          </a:p>
          <a:p>
            <a:endParaRPr lang="nl-NL" dirty="0">
              <a:sym typeface="Wingdings" panose="05000000000000000000" pitchFamily="2" charset="2"/>
            </a:endParaRPr>
          </a:p>
          <a:p>
            <a:r>
              <a:rPr lang="nl-NL" dirty="0">
                <a:sym typeface="Wingdings" panose="05000000000000000000" pitchFamily="2" charset="2"/>
              </a:rPr>
              <a:t>Wondbehandeling – speciale verbanden</a:t>
            </a:r>
            <a:endParaRPr lang="nl-NL" dirty="0"/>
          </a:p>
        </p:txBody>
      </p:sp>
    </p:spTree>
    <p:extLst>
      <p:ext uri="{BB962C8B-B14F-4D97-AF65-F5344CB8AC3E}">
        <p14:creationId xmlns:p14="http://schemas.microsoft.com/office/powerpoint/2010/main" val="3070901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latin typeface="Franklin Gothic Medium" pitchFamily="34" charset="0"/>
              </a:rPr>
              <a:t>Handige links</a:t>
            </a:r>
          </a:p>
        </p:txBody>
      </p:sp>
      <p:sp>
        <p:nvSpPr>
          <p:cNvPr id="3" name="Tijdelijke aanduiding voor inhoud 2"/>
          <p:cNvSpPr>
            <a:spLocks noGrp="1"/>
          </p:cNvSpPr>
          <p:nvPr>
            <p:ph idx="1"/>
          </p:nvPr>
        </p:nvSpPr>
        <p:spPr/>
        <p:txBody>
          <a:bodyPr/>
          <a:lstStyle/>
          <a:p>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huidinfo.nl</a:t>
            </a:r>
          </a:p>
          <a:p>
            <a:r>
              <a:rPr lang="nl-NL" dirty="0">
                <a:solidFill>
                  <a:schemeClr val="tx1">
                    <a:lumMod val="50000"/>
                    <a:lumOff val="50000"/>
                  </a:schemeClr>
                </a:solidFill>
                <a:latin typeface="Franklin Gothic Medium" pitchFamily="34" charset="0"/>
              </a:rPr>
              <a:t>huidziekten.nl</a:t>
            </a:r>
          </a:p>
          <a:p>
            <a:r>
              <a:rPr lang="nl-NL" dirty="0">
                <a:solidFill>
                  <a:schemeClr val="tx1">
                    <a:lumMod val="50000"/>
                    <a:lumOff val="50000"/>
                  </a:schemeClr>
                </a:solidFill>
                <a:latin typeface="Franklin Gothic Medium" pitchFamily="34" charset="0"/>
              </a:rPr>
              <a:t>huidconsult.nl</a:t>
            </a:r>
          </a:p>
        </p:txBody>
      </p:sp>
    </p:spTree>
    <p:extLst>
      <p:ext uri="{BB962C8B-B14F-4D97-AF65-F5344CB8AC3E}">
        <p14:creationId xmlns:p14="http://schemas.microsoft.com/office/powerpoint/2010/main" val="3329311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lumMod val="50000"/>
                    <a:lumOff val="50000"/>
                  </a:schemeClr>
                </a:solidFill>
                <a:latin typeface="Franklin Gothic Medium" pitchFamily="34" charset="0"/>
              </a:rPr>
              <a:t>Opdracht</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huidziekten</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p:txBody>
          <a:bodyPr/>
          <a:lstStyle/>
          <a:p>
            <a:pPr marL="68580" indent="0">
              <a:buNone/>
            </a:pPr>
            <a:endParaRPr lang="en-US" dirty="0">
              <a:solidFill>
                <a:schemeClr val="tx1">
                  <a:lumMod val="50000"/>
                  <a:lumOff val="50000"/>
                </a:schemeClr>
              </a:solidFill>
              <a:latin typeface="Franklin Gothic Medium" pitchFamily="34" charset="0"/>
            </a:endParaRPr>
          </a:p>
          <a:p>
            <a:pPr marL="68580" indent="0">
              <a:buNone/>
            </a:pPr>
            <a:r>
              <a:rPr lang="en-US" dirty="0">
                <a:solidFill>
                  <a:schemeClr val="tx1">
                    <a:lumMod val="50000"/>
                    <a:lumOff val="50000"/>
                  </a:schemeClr>
                </a:solidFill>
                <a:latin typeface="Franklin Gothic Medium" pitchFamily="34" charset="0"/>
              </a:rPr>
              <a:t>Op Wiki:</a:t>
            </a:r>
          </a:p>
          <a:p>
            <a:r>
              <a:rPr lang="en-US" dirty="0" err="1">
                <a:solidFill>
                  <a:schemeClr val="tx1">
                    <a:lumMod val="50000"/>
                    <a:lumOff val="50000"/>
                  </a:schemeClr>
                </a:solidFill>
                <a:latin typeface="Franklin Gothic Medium" pitchFamily="34" charset="0"/>
              </a:rPr>
              <a:t>Huid</a:t>
            </a:r>
            <a:r>
              <a:rPr lang="en-US" dirty="0">
                <a:solidFill>
                  <a:schemeClr val="tx1">
                    <a:lumMod val="50000"/>
                    <a:lumOff val="50000"/>
                  </a:schemeClr>
                </a:solidFill>
                <a:latin typeface="Franklin Gothic Medium" pitchFamily="34" charset="0"/>
              </a:rPr>
              <a:t> </a:t>
            </a:r>
            <a:r>
              <a:rPr lang="en-US" dirty="0" err="1">
                <a:solidFill>
                  <a:schemeClr val="tx1">
                    <a:lumMod val="50000"/>
                    <a:lumOff val="50000"/>
                  </a:schemeClr>
                </a:solidFill>
                <a:latin typeface="Franklin Gothic Medium" pitchFamily="34" charset="0"/>
              </a:rPr>
              <a:t>opdracht</a:t>
            </a:r>
            <a:r>
              <a:rPr lang="en-US" dirty="0">
                <a:solidFill>
                  <a:schemeClr val="tx1">
                    <a:lumMod val="50000"/>
                    <a:lumOff val="50000"/>
                  </a:schemeClr>
                </a:solidFill>
                <a:latin typeface="Franklin Gothic Medium" pitchFamily="34" charset="0"/>
              </a:rPr>
              <a:t> 3 2017</a:t>
            </a:r>
          </a:p>
          <a:p>
            <a:endParaRPr lang="nl-NL" dirty="0">
              <a:latin typeface="Franklin Gothic Medium" pitchFamily="34" charset="0"/>
            </a:endParaRPr>
          </a:p>
        </p:txBody>
      </p:sp>
    </p:spTree>
    <p:extLst>
      <p:ext uri="{BB962C8B-B14F-4D97-AF65-F5344CB8AC3E}">
        <p14:creationId xmlns:p14="http://schemas.microsoft.com/office/powerpoint/2010/main" val="153386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sz="3600" dirty="0">
                <a:solidFill>
                  <a:schemeClr val="tx1">
                    <a:lumMod val="50000"/>
                    <a:lumOff val="50000"/>
                  </a:schemeClr>
                </a:solidFill>
                <a:latin typeface="Franklin Gothic Medium" pitchFamily="34" charset="0"/>
              </a:rPr>
              <a:t>Toedieningsvormen: </a:t>
            </a:r>
            <a:r>
              <a:rPr lang="nl-NL" sz="3600" dirty="0" err="1">
                <a:solidFill>
                  <a:schemeClr val="tx1">
                    <a:lumMod val="50000"/>
                    <a:lumOff val="50000"/>
                  </a:schemeClr>
                </a:solidFill>
                <a:latin typeface="Franklin Gothic Medium" pitchFamily="34" charset="0"/>
              </a:rPr>
              <a:t>halfvast</a:t>
            </a:r>
            <a:endParaRPr lang="nl-NL" sz="3600"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2323652"/>
            <a:ext cx="6777317" cy="3985668"/>
          </a:xfrm>
        </p:spPr>
        <p:txBody>
          <a:bodyPr>
            <a:normAutofit/>
          </a:bodyPr>
          <a:lstStyle/>
          <a:p>
            <a:pPr>
              <a:defRPr/>
            </a:pPr>
            <a:r>
              <a:rPr lang="nl-NL" dirty="0">
                <a:solidFill>
                  <a:schemeClr val="tx1">
                    <a:lumMod val="50000"/>
                    <a:lumOff val="50000"/>
                  </a:schemeClr>
                </a:solidFill>
                <a:latin typeface="Franklin Gothic Medium" pitchFamily="34" charset="0"/>
              </a:rPr>
              <a:t>Gel</a:t>
            </a:r>
          </a:p>
          <a:p>
            <a:pPr lvl="1">
              <a:defRPr/>
            </a:pPr>
            <a:r>
              <a:rPr lang="nl-NL" dirty="0">
                <a:solidFill>
                  <a:schemeClr val="tx1">
                    <a:lumMod val="50000"/>
                    <a:lumOff val="50000"/>
                  </a:schemeClr>
                </a:solidFill>
                <a:latin typeface="Franklin Gothic Medium" pitchFamily="34" charset="0"/>
              </a:rPr>
              <a:t>Vloeistoffen die verdikt zijn tot een </a:t>
            </a:r>
            <a:r>
              <a:rPr lang="nl-NL" dirty="0" err="1">
                <a:solidFill>
                  <a:schemeClr val="tx1">
                    <a:lumMod val="50000"/>
                    <a:lumOff val="50000"/>
                  </a:schemeClr>
                </a:solidFill>
                <a:latin typeface="Franklin Gothic Medium" pitchFamily="34" charset="0"/>
              </a:rPr>
              <a:t>halfvaste</a:t>
            </a:r>
            <a:r>
              <a:rPr lang="nl-NL" dirty="0">
                <a:solidFill>
                  <a:schemeClr val="tx1">
                    <a:lumMod val="50000"/>
                    <a:lumOff val="50000"/>
                  </a:schemeClr>
                </a:solidFill>
                <a:latin typeface="Franklin Gothic Medium" pitchFamily="34" charset="0"/>
              </a:rPr>
              <a:t> massa</a:t>
            </a:r>
          </a:p>
          <a:p>
            <a:pPr marL="365760" lvl="1" indent="0">
              <a:buNone/>
              <a:defRPr/>
            </a:pPr>
            <a:endParaRPr lang="nl-NL" dirty="0">
              <a:solidFill>
                <a:schemeClr val="tx1">
                  <a:lumMod val="50000"/>
                  <a:lumOff val="50000"/>
                </a:schemeClr>
              </a:solidFill>
              <a:latin typeface="Franklin Gothic Medium" pitchFamily="34" charset="0"/>
            </a:endParaRPr>
          </a:p>
          <a:p>
            <a:pPr>
              <a:defRPr/>
            </a:pPr>
            <a:r>
              <a:rPr lang="nl-NL" dirty="0">
                <a:solidFill>
                  <a:schemeClr val="tx1">
                    <a:lumMod val="50000"/>
                    <a:lumOff val="50000"/>
                  </a:schemeClr>
                </a:solidFill>
                <a:latin typeface="Franklin Gothic Medium" pitchFamily="34" charset="0"/>
              </a:rPr>
              <a:t>Crème </a:t>
            </a:r>
          </a:p>
          <a:p>
            <a:pPr lvl="1">
              <a:defRPr/>
            </a:pPr>
            <a:r>
              <a:rPr lang="nl-NL" dirty="0">
                <a:solidFill>
                  <a:schemeClr val="tx1">
                    <a:lumMod val="50000"/>
                    <a:lumOff val="50000"/>
                  </a:schemeClr>
                </a:solidFill>
                <a:latin typeface="Franklin Gothic Medium" pitchFamily="34" charset="0"/>
              </a:rPr>
              <a:t>= waterfase en </a:t>
            </a:r>
            <a:r>
              <a:rPr lang="nl-NL" dirty="0" err="1">
                <a:solidFill>
                  <a:schemeClr val="tx1">
                    <a:lumMod val="50000"/>
                    <a:lumOff val="50000"/>
                  </a:schemeClr>
                </a:solidFill>
                <a:latin typeface="Franklin Gothic Medium" pitchFamily="34" charset="0"/>
              </a:rPr>
              <a:t>vetfase</a:t>
            </a:r>
            <a:r>
              <a:rPr lang="nl-NL" dirty="0">
                <a:solidFill>
                  <a:schemeClr val="tx1">
                    <a:lumMod val="50000"/>
                    <a:lumOff val="50000"/>
                  </a:schemeClr>
                </a:solidFill>
                <a:latin typeface="Franklin Gothic Medium" pitchFamily="34" charset="0"/>
              </a:rPr>
              <a:t> (emulgator)</a:t>
            </a:r>
          </a:p>
          <a:p>
            <a:pPr lvl="1">
              <a:defRPr/>
            </a:pPr>
            <a:r>
              <a:rPr lang="nl-NL" dirty="0">
                <a:solidFill>
                  <a:schemeClr val="tx1">
                    <a:lumMod val="50000"/>
                    <a:lumOff val="50000"/>
                  </a:schemeClr>
                </a:solidFill>
                <a:latin typeface="Franklin Gothic Medium" pitchFamily="34" charset="0"/>
              </a:rPr>
              <a:t>&gt; 20% vaseline </a:t>
            </a:r>
            <a:r>
              <a:rPr lang="nl-NL" dirty="0">
                <a:solidFill>
                  <a:schemeClr val="tx1">
                    <a:lumMod val="50000"/>
                    <a:lumOff val="50000"/>
                  </a:schemeClr>
                </a:solidFill>
                <a:latin typeface="Franklin Gothic Medium" pitchFamily="34" charset="0"/>
                <a:sym typeface="Wingdings" pitchFamily="2" charset="2"/>
              </a:rPr>
              <a:t> vette crème</a:t>
            </a:r>
          </a:p>
          <a:p>
            <a:pPr lvl="1">
              <a:defRPr/>
            </a:pPr>
            <a:endParaRPr lang="nl-NL" dirty="0"/>
          </a:p>
        </p:txBody>
      </p:sp>
    </p:spTree>
    <p:extLst>
      <p:ext uri="{BB962C8B-B14F-4D97-AF65-F5344CB8AC3E}">
        <p14:creationId xmlns:p14="http://schemas.microsoft.com/office/powerpoint/2010/main" val="1650521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Reserve sheets</a:t>
            </a:r>
          </a:p>
        </p:txBody>
      </p:sp>
      <p:sp>
        <p:nvSpPr>
          <p:cNvPr id="6" name="Tijdelijke aanduiding voor inhoud 5"/>
          <p:cNvSpPr>
            <a:spLocks noGrp="1"/>
          </p:cNvSpPr>
          <p:nvPr>
            <p:ph idx="1"/>
          </p:nvPr>
        </p:nvSpPr>
        <p:spPr/>
        <p:txBody>
          <a:bodyPr/>
          <a:lstStyle/>
          <a:p>
            <a:r>
              <a:rPr lang="nl-NL" dirty="0"/>
              <a:t>Extra onderwerpen?</a:t>
            </a:r>
          </a:p>
        </p:txBody>
      </p:sp>
    </p:spTree>
    <p:extLst>
      <p:ext uri="{BB962C8B-B14F-4D97-AF65-F5344CB8AC3E}">
        <p14:creationId xmlns:p14="http://schemas.microsoft.com/office/powerpoint/2010/main" val="2678130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NL" dirty="0">
                <a:solidFill>
                  <a:schemeClr val="tx1">
                    <a:lumMod val="50000"/>
                    <a:lumOff val="50000"/>
                  </a:schemeClr>
                </a:solidFill>
                <a:latin typeface="Franklin Gothic Medium" pitchFamily="34" charset="0"/>
              </a:rPr>
              <a:t>Jeuk</a:t>
            </a:r>
          </a:p>
        </p:txBody>
      </p:sp>
      <p:sp>
        <p:nvSpPr>
          <p:cNvPr id="3" name="Tijdelijke aanduiding voor inhoud 2"/>
          <p:cNvSpPr>
            <a:spLocks noGrp="1"/>
          </p:cNvSpPr>
          <p:nvPr>
            <p:ph idx="1"/>
          </p:nvPr>
        </p:nvSpPr>
        <p:spPr>
          <a:xfrm>
            <a:off x="1043492" y="2060848"/>
            <a:ext cx="6777317" cy="4032448"/>
          </a:xfrm>
        </p:spPr>
        <p:txBody>
          <a:bodyPr>
            <a:normAutofit lnSpcReduction="10000"/>
          </a:bodyPr>
          <a:lstStyle/>
          <a:p>
            <a:r>
              <a:rPr lang="nl-NL" dirty="0">
                <a:solidFill>
                  <a:schemeClr val="tx1">
                    <a:lumMod val="50000"/>
                    <a:lumOff val="50000"/>
                  </a:schemeClr>
                </a:solidFill>
                <a:latin typeface="Franklin Gothic Medium" pitchFamily="34" charset="0"/>
              </a:rPr>
              <a:t>Latijn: </a:t>
            </a:r>
            <a:r>
              <a:rPr lang="nl-NL" dirty="0" err="1">
                <a:solidFill>
                  <a:schemeClr val="tx1">
                    <a:lumMod val="50000"/>
                    <a:lumOff val="50000"/>
                  </a:schemeClr>
                </a:solidFill>
                <a:latin typeface="Franklin Gothic Medium" pitchFamily="34" charset="0"/>
              </a:rPr>
              <a:t>pruritis</a:t>
            </a:r>
            <a:endParaRPr lang="nl-NL" dirty="0">
              <a:solidFill>
                <a:schemeClr val="tx1">
                  <a:lumMod val="50000"/>
                  <a:lumOff val="50000"/>
                </a:schemeClr>
              </a:solidFill>
              <a:latin typeface="Franklin Gothic Medium" pitchFamily="34" charset="0"/>
            </a:endParaRPr>
          </a:p>
          <a:p>
            <a:r>
              <a:rPr lang="nl-NL" dirty="0">
                <a:solidFill>
                  <a:schemeClr val="tx1">
                    <a:lumMod val="50000"/>
                    <a:lumOff val="50000"/>
                  </a:schemeClr>
                </a:solidFill>
                <a:latin typeface="Franklin Gothic Medium" pitchFamily="34" charset="0"/>
              </a:rPr>
              <a:t>Oorzaken </a:t>
            </a:r>
            <a:r>
              <a:rPr lang="nl-NL" dirty="0">
                <a:solidFill>
                  <a:schemeClr val="tx1">
                    <a:lumMod val="50000"/>
                    <a:lumOff val="50000"/>
                  </a:schemeClr>
                </a:solidFill>
                <a:latin typeface="Franklin Gothic Medium" pitchFamily="34" charset="0"/>
                <a:sym typeface="Wingdings" pitchFamily="2" charset="2"/>
              </a:rPr>
              <a:t> insectenbeet, waterpokken, diabetes, leveraandoeningen, e.a.</a:t>
            </a:r>
          </a:p>
          <a:p>
            <a:endParaRPr lang="nl-NL" dirty="0">
              <a:solidFill>
                <a:schemeClr val="tx1">
                  <a:lumMod val="50000"/>
                  <a:lumOff val="50000"/>
                </a:schemeClr>
              </a:solidFill>
              <a:latin typeface="Franklin Gothic Medium" pitchFamily="34" charset="0"/>
              <a:sym typeface="Wingdings" pitchFamily="2" charset="2"/>
            </a:endParaRPr>
          </a:p>
          <a:p>
            <a:r>
              <a:rPr lang="nl-NL" dirty="0">
                <a:solidFill>
                  <a:schemeClr val="tx1">
                    <a:lumMod val="50000"/>
                    <a:lumOff val="50000"/>
                  </a:schemeClr>
                </a:solidFill>
                <a:latin typeface="Franklin Gothic Medium" pitchFamily="34" charset="0"/>
                <a:sym typeface="Wingdings" pitchFamily="2" charset="2"/>
              </a:rPr>
              <a:t>Behandeling:</a:t>
            </a:r>
          </a:p>
          <a:p>
            <a:pPr lvl="1"/>
            <a:r>
              <a:rPr lang="nl-NL" dirty="0">
                <a:solidFill>
                  <a:schemeClr val="tx1">
                    <a:lumMod val="50000"/>
                    <a:lumOff val="50000"/>
                  </a:schemeClr>
                </a:solidFill>
                <a:latin typeface="Franklin Gothic Medium" pitchFamily="34" charset="0"/>
                <a:sym typeface="Wingdings" pitchFamily="2" charset="2"/>
              </a:rPr>
              <a:t>Mentholgel of lidocaïnementholgel</a:t>
            </a:r>
          </a:p>
          <a:p>
            <a:pPr lvl="2"/>
            <a:r>
              <a:rPr lang="nl-NL" dirty="0">
                <a:solidFill>
                  <a:schemeClr val="tx1">
                    <a:lumMod val="50000"/>
                    <a:lumOff val="50000"/>
                  </a:schemeClr>
                </a:solidFill>
                <a:latin typeface="Franklin Gothic Medium" pitchFamily="34" charset="0"/>
                <a:sym typeface="Wingdings" pitchFamily="2" charset="2"/>
              </a:rPr>
              <a:t>Menthol verkoelt, lidocaïne is pijnstillend</a:t>
            </a:r>
          </a:p>
          <a:p>
            <a:pPr lvl="1"/>
            <a:r>
              <a:rPr lang="nl-NL" dirty="0">
                <a:solidFill>
                  <a:schemeClr val="tx1">
                    <a:lumMod val="50000"/>
                    <a:lumOff val="50000"/>
                  </a:schemeClr>
                </a:solidFill>
                <a:latin typeface="Franklin Gothic Medium" pitchFamily="34" charset="0"/>
                <a:sym typeface="Wingdings" pitchFamily="2" charset="2"/>
              </a:rPr>
              <a:t>Strooipoeder met menthol is minder effectief</a:t>
            </a:r>
          </a:p>
          <a:p>
            <a:pPr lvl="1"/>
            <a:r>
              <a:rPr lang="nl-NL" dirty="0">
                <a:solidFill>
                  <a:schemeClr val="tx1">
                    <a:lumMod val="50000"/>
                    <a:lumOff val="50000"/>
                  </a:schemeClr>
                </a:solidFill>
                <a:latin typeface="Franklin Gothic Medium" pitchFamily="34" charset="0"/>
                <a:sym typeface="Wingdings" pitchFamily="2" charset="2"/>
              </a:rPr>
              <a:t>Menthol niet bij kinderen onder de 2 jaar, kans op ademhalingsstilstand</a:t>
            </a:r>
          </a:p>
        </p:txBody>
      </p:sp>
    </p:spTree>
    <p:extLst>
      <p:ext uri="{BB962C8B-B14F-4D97-AF65-F5344CB8AC3E}">
        <p14:creationId xmlns:p14="http://schemas.microsoft.com/office/powerpoint/2010/main" val="4213652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745152"/>
          </a:xfrm>
        </p:spPr>
        <p:txBody>
          <a:bodyPr/>
          <a:lstStyle/>
          <a:p>
            <a:r>
              <a:rPr lang="nl-NL" dirty="0">
                <a:solidFill>
                  <a:schemeClr val="tx1">
                    <a:lumMod val="50000"/>
                    <a:lumOff val="50000"/>
                  </a:schemeClr>
                </a:solidFill>
                <a:latin typeface="Franklin Gothic Medium" pitchFamily="34" charset="0"/>
              </a:rPr>
              <a:t>Overbeharing</a:t>
            </a:r>
          </a:p>
        </p:txBody>
      </p:sp>
      <p:sp>
        <p:nvSpPr>
          <p:cNvPr id="3" name="Tijdelijke aanduiding voor inhoud 2"/>
          <p:cNvSpPr>
            <a:spLocks noGrp="1"/>
          </p:cNvSpPr>
          <p:nvPr>
            <p:ph idx="1"/>
          </p:nvPr>
        </p:nvSpPr>
        <p:spPr>
          <a:xfrm>
            <a:off x="1043492" y="2060848"/>
            <a:ext cx="6984892" cy="4104456"/>
          </a:xfrm>
        </p:spPr>
        <p:txBody>
          <a:bodyPr>
            <a:normAutofit lnSpcReduction="10000"/>
          </a:bodyPr>
          <a:lstStyle/>
          <a:p>
            <a:r>
              <a:rPr lang="nl-NL" dirty="0">
                <a:solidFill>
                  <a:schemeClr val="tx1">
                    <a:lumMod val="50000"/>
                    <a:lumOff val="50000"/>
                  </a:schemeClr>
                </a:solidFill>
                <a:latin typeface="Franklin Gothic Medium" pitchFamily="34" charset="0"/>
              </a:rPr>
              <a:t>Teveel haar bij vrouwen</a:t>
            </a:r>
          </a:p>
          <a:p>
            <a:r>
              <a:rPr lang="nl-NL" dirty="0" err="1">
                <a:solidFill>
                  <a:schemeClr val="tx1">
                    <a:lumMod val="50000"/>
                    <a:lumOff val="50000"/>
                  </a:schemeClr>
                </a:solidFill>
                <a:latin typeface="Franklin Gothic Medium" pitchFamily="34" charset="0"/>
              </a:rPr>
              <a:t>Hypertrichosis</a:t>
            </a:r>
            <a:r>
              <a:rPr lang="nl-NL" dirty="0">
                <a:solidFill>
                  <a:schemeClr val="tx1">
                    <a:lumMod val="50000"/>
                    <a:lumOff val="50000"/>
                  </a:schemeClr>
                </a:solidFill>
                <a:latin typeface="Franklin Gothic Medium" pitchFamily="34" charset="0"/>
              </a:rPr>
              <a:t> </a:t>
            </a:r>
            <a:r>
              <a:rPr lang="nl-NL" dirty="0">
                <a:solidFill>
                  <a:schemeClr val="tx1">
                    <a:lumMod val="50000"/>
                    <a:lumOff val="50000"/>
                  </a:schemeClr>
                </a:solidFill>
                <a:latin typeface="Franklin Gothic Medium" pitchFamily="34" charset="0"/>
                <a:sym typeface="Wingdings" pitchFamily="2" charset="2"/>
              </a:rPr>
              <a:t> toegenomen haargroei op plekken waar dit in feite normaal is, zoals op armen en benen</a:t>
            </a:r>
          </a:p>
          <a:p>
            <a:r>
              <a:rPr lang="nl-NL" dirty="0">
                <a:solidFill>
                  <a:schemeClr val="tx1">
                    <a:lumMod val="50000"/>
                    <a:lumOff val="50000"/>
                  </a:schemeClr>
                </a:solidFill>
                <a:latin typeface="Franklin Gothic Medium" pitchFamily="34" charset="0"/>
                <a:sym typeface="Wingdings" pitchFamily="2" charset="2"/>
              </a:rPr>
              <a:t>Hirsutisme  toegenomen haargroei op plekken waar vooral mannen duidelijk zichtbare haargroei hebben, zoals snor, baard, borsthaar en haar laag op de buik</a:t>
            </a:r>
          </a:p>
          <a:p>
            <a:r>
              <a:rPr lang="nl-NL" dirty="0">
                <a:solidFill>
                  <a:schemeClr val="tx1">
                    <a:lumMod val="50000"/>
                    <a:lumOff val="50000"/>
                  </a:schemeClr>
                </a:solidFill>
                <a:latin typeface="Franklin Gothic Medium" pitchFamily="34" charset="0"/>
                <a:sym typeface="Wingdings" pitchFamily="2" charset="2"/>
              </a:rPr>
              <a:t>Behandeling:</a:t>
            </a:r>
          </a:p>
          <a:p>
            <a:pPr lvl="1"/>
            <a:r>
              <a:rPr lang="nl-NL" dirty="0">
                <a:solidFill>
                  <a:schemeClr val="tx1">
                    <a:lumMod val="50000"/>
                    <a:lumOff val="50000"/>
                  </a:schemeClr>
                </a:solidFill>
                <a:latin typeface="Franklin Gothic Medium" pitchFamily="34" charset="0"/>
                <a:sym typeface="Wingdings" pitchFamily="2" charset="2"/>
              </a:rPr>
              <a:t>Diane-35 of </a:t>
            </a:r>
            <a:r>
              <a:rPr lang="nl-NL" dirty="0" err="1">
                <a:solidFill>
                  <a:schemeClr val="tx1">
                    <a:lumMod val="50000"/>
                    <a:lumOff val="50000"/>
                  </a:schemeClr>
                </a:solidFill>
                <a:latin typeface="Franklin Gothic Medium" pitchFamily="34" charset="0"/>
                <a:sym typeface="Wingdings" pitchFamily="2" charset="2"/>
              </a:rPr>
              <a:t>Androcur</a:t>
            </a:r>
            <a:r>
              <a:rPr lang="nl-NL" dirty="0">
                <a:solidFill>
                  <a:schemeClr val="tx1">
                    <a:lumMod val="50000"/>
                    <a:lumOff val="50000"/>
                  </a:schemeClr>
                </a:solidFill>
                <a:latin typeface="Franklin Gothic Medium" pitchFamily="34" charset="0"/>
                <a:sym typeface="Wingdings" pitchFamily="2" charset="2"/>
              </a:rPr>
              <a:t> (bevatten cyproteronacetaat)</a:t>
            </a:r>
          </a:p>
          <a:p>
            <a:pPr lvl="1"/>
            <a:r>
              <a:rPr lang="nl-NL" dirty="0">
                <a:solidFill>
                  <a:schemeClr val="tx1">
                    <a:lumMod val="50000"/>
                    <a:lumOff val="50000"/>
                  </a:schemeClr>
                </a:solidFill>
                <a:latin typeface="Franklin Gothic Medium" pitchFamily="34" charset="0"/>
                <a:sym typeface="Wingdings" pitchFamily="2" charset="2"/>
              </a:rPr>
              <a:t>Weghalen haren</a:t>
            </a:r>
            <a:endParaRPr lang="nl-NL" dirty="0">
              <a:solidFill>
                <a:schemeClr val="tx1">
                  <a:lumMod val="50000"/>
                  <a:lumOff val="50000"/>
                </a:schemeClr>
              </a:solidFill>
              <a:latin typeface="Franklin Gothic Medium" pitchFamily="34" charset="0"/>
            </a:endParaRPr>
          </a:p>
        </p:txBody>
      </p:sp>
    </p:spTree>
    <p:extLst>
      <p:ext uri="{BB962C8B-B14F-4D97-AF65-F5344CB8AC3E}">
        <p14:creationId xmlns:p14="http://schemas.microsoft.com/office/powerpoint/2010/main" val="1650985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8720"/>
            <a:ext cx="7024744" cy="936104"/>
          </a:xfrm>
        </p:spPr>
        <p:txBody>
          <a:bodyPr/>
          <a:lstStyle/>
          <a:p>
            <a:r>
              <a:rPr lang="nl-NL" dirty="0">
                <a:solidFill>
                  <a:schemeClr val="tx1">
                    <a:lumMod val="50000"/>
                    <a:lumOff val="50000"/>
                  </a:schemeClr>
                </a:solidFill>
                <a:latin typeface="Franklin Gothic Medium" pitchFamily="34" charset="0"/>
              </a:rPr>
              <a:t>Hyperhidrosis</a:t>
            </a:r>
          </a:p>
        </p:txBody>
      </p:sp>
      <p:sp>
        <p:nvSpPr>
          <p:cNvPr id="5" name="Tijdelijke aanduiding voor inhoud 4"/>
          <p:cNvSpPr>
            <a:spLocks noGrp="1"/>
          </p:cNvSpPr>
          <p:nvPr>
            <p:ph sz="quarter" idx="14"/>
          </p:nvPr>
        </p:nvSpPr>
        <p:spPr>
          <a:xfrm>
            <a:off x="4427984" y="1916832"/>
            <a:ext cx="4031304" cy="4248472"/>
          </a:xfrm>
        </p:spPr>
        <p:txBody>
          <a:bodyPr>
            <a:normAutofit/>
          </a:bodyPr>
          <a:lstStyle/>
          <a:p>
            <a:r>
              <a:rPr lang="nl-NL" dirty="0">
                <a:solidFill>
                  <a:schemeClr val="tx1">
                    <a:lumMod val="50000"/>
                    <a:lumOff val="50000"/>
                  </a:schemeClr>
                </a:solidFill>
                <a:latin typeface="Franklin Gothic Medium" pitchFamily="34" charset="0"/>
              </a:rPr>
              <a:t>Is overmatig transpireren</a:t>
            </a:r>
          </a:p>
          <a:p>
            <a:r>
              <a:rPr lang="nl-NL" dirty="0">
                <a:solidFill>
                  <a:schemeClr val="tx1">
                    <a:lumMod val="50000"/>
                    <a:lumOff val="50000"/>
                  </a:schemeClr>
                </a:solidFill>
                <a:latin typeface="Franklin Gothic Medium" pitchFamily="34" charset="0"/>
              </a:rPr>
              <a:t>2 vormen:</a:t>
            </a:r>
          </a:p>
          <a:p>
            <a:pPr lvl="1"/>
            <a:r>
              <a:rPr lang="nl-NL" dirty="0">
                <a:solidFill>
                  <a:schemeClr val="tx1">
                    <a:lumMod val="50000"/>
                    <a:lumOff val="50000"/>
                  </a:schemeClr>
                </a:solidFill>
                <a:latin typeface="Franklin Gothic Medium" pitchFamily="34" charset="0"/>
              </a:rPr>
              <a:t>Gelokaliseerd </a:t>
            </a:r>
            <a:r>
              <a:rPr lang="nl-NL" dirty="0">
                <a:solidFill>
                  <a:schemeClr val="tx1">
                    <a:lumMod val="50000"/>
                    <a:lumOff val="50000"/>
                  </a:schemeClr>
                </a:solidFill>
                <a:latin typeface="Franklin Gothic Medium" pitchFamily="34" charset="0"/>
                <a:sym typeface="Wingdings" pitchFamily="2" charset="2"/>
              </a:rPr>
              <a:t> op één plek (meest voorkomend)</a:t>
            </a:r>
          </a:p>
          <a:p>
            <a:pPr lvl="1"/>
            <a:r>
              <a:rPr lang="nl-NL" dirty="0">
                <a:solidFill>
                  <a:schemeClr val="tx1">
                    <a:lumMod val="50000"/>
                    <a:lumOff val="50000"/>
                  </a:schemeClr>
                </a:solidFill>
                <a:latin typeface="Franklin Gothic Medium" pitchFamily="34" charset="0"/>
                <a:sym typeface="Wingdings" pitchFamily="2" charset="2"/>
              </a:rPr>
              <a:t>Gegeneraliseerd  gehele lichaam</a:t>
            </a:r>
          </a:p>
          <a:p>
            <a:r>
              <a:rPr lang="nl-NL" dirty="0">
                <a:solidFill>
                  <a:schemeClr val="tx1">
                    <a:lumMod val="50000"/>
                    <a:lumOff val="50000"/>
                  </a:schemeClr>
                </a:solidFill>
                <a:latin typeface="Franklin Gothic Medium" pitchFamily="34" charset="0"/>
                <a:sym typeface="Wingdings" pitchFamily="2" charset="2"/>
              </a:rPr>
              <a:t>Behandeling</a:t>
            </a:r>
          </a:p>
          <a:p>
            <a:pPr lvl="1"/>
            <a:r>
              <a:rPr lang="nl-NL" dirty="0">
                <a:solidFill>
                  <a:schemeClr val="tx1">
                    <a:lumMod val="50000"/>
                    <a:lumOff val="50000"/>
                  </a:schemeClr>
                </a:solidFill>
                <a:latin typeface="Franklin Gothic Medium" pitchFamily="34" charset="0"/>
                <a:sym typeface="Wingdings" pitchFamily="2" charset="2"/>
              </a:rPr>
              <a:t>Aluminiumchloride (anti-</a:t>
            </a:r>
            <a:r>
              <a:rPr lang="nl-NL" dirty="0" err="1">
                <a:solidFill>
                  <a:schemeClr val="tx1">
                    <a:lumMod val="50000"/>
                    <a:lumOff val="50000"/>
                  </a:schemeClr>
                </a:solidFill>
                <a:latin typeface="Franklin Gothic Medium" pitchFamily="34" charset="0"/>
                <a:sym typeface="Wingdings" pitchFamily="2" charset="2"/>
              </a:rPr>
              <a:t>transpirant</a:t>
            </a:r>
            <a:r>
              <a:rPr lang="nl-NL" dirty="0">
                <a:solidFill>
                  <a:schemeClr val="tx1">
                    <a:lumMod val="50000"/>
                    <a:lumOff val="50000"/>
                  </a:schemeClr>
                </a:solidFill>
                <a:latin typeface="Franklin Gothic Medium" pitchFamily="34" charset="0"/>
                <a:sym typeface="Wingdings" pitchFamily="2" charset="2"/>
              </a:rPr>
              <a:t>)</a:t>
            </a:r>
          </a:p>
          <a:p>
            <a:pPr lvl="1"/>
            <a:r>
              <a:rPr lang="nl-NL" dirty="0" err="1">
                <a:solidFill>
                  <a:schemeClr val="tx1">
                    <a:lumMod val="50000"/>
                    <a:lumOff val="50000"/>
                  </a:schemeClr>
                </a:solidFill>
                <a:latin typeface="Franklin Gothic Medium" pitchFamily="34" charset="0"/>
                <a:sym typeface="Wingdings" pitchFamily="2" charset="2"/>
              </a:rPr>
              <a:t>Botox</a:t>
            </a:r>
            <a:endParaRPr lang="nl-NL" dirty="0">
              <a:solidFill>
                <a:schemeClr val="tx1">
                  <a:lumMod val="50000"/>
                  <a:lumOff val="50000"/>
                </a:schemeClr>
              </a:solidFill>
              <a:latin typeface="Franklin Gothic Medium" pitchFamily="34" charset="0"/>
            </a:endParaRPr>
          </a:p>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89284"/>
            <a:ext cx="2628007" cy="36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202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43490" y="1027664"/>
            <a:ext cx="7024744" cy="961176"/>
          </a:xfrm>
        </p:spPr>
        <p:txBody>
          <a:bodyPr/>
          <a:lstStyle/>
          <a:p>
            <a:r>
              <a:rPr lang="nl-NL" dirty="0">
                <a:solidFill>
                  <a:schemeClr val="tx1">
                    <a:lumMod val="50000"/>
                    <a:lumOff val="50000"/>
                  </a:schemeClr>
                </a:solidFill>
                <a:latin typeface="Franklin Gothic Medium" pitchFamily="34" charset="0"/>
              </a:rPr>
              <a:t>Ulcera – wond die niet geneest</a:t>
            </a:r>
            <a:endParaRPr lang="nl-NL" dirty="0"/>
          </a:p>
        </p:txBody>
      </p:sp>
      <p:sp>
        <p:nvSpPr>
          <p:cNvPr id="6" name="Tijdelijke aanduiding voor inhoud 5"/>
          <p:cNvSpPr>
            <a:spLocks noGrp="1"/>
          </p:cNvSpPr>
          <p:nvPr>
            <p:ph idx="1"/>
          </p:nvPr>
        </p:nvSpPr>
        <p:spPr/>
        <p:txBody>
          <a:bodyPr/>
          <a:lstStyle/>
          <a:p>
            <a:pPr marL="68580" indent="0">
              <a:buNone/>
            </a:pPr>
            <a:r>
              <a:rPr lang="nl-NL" dirty="0">
                <a:solidFill>
                  <a:schemeClr val="tx1">
                    <a:lumMod val="50000"/>
                    <a:lumOff val="50000"/>
                  </a:schemeClr>
                </a:solidFill>
                <a:latin typeface="Franklin Gothic Medium" pitchFamily="34" charset="0"/>
              </a:rPr>
              <a:t>Oorzaak </a:t>
            </a:r>
          </a:p>
          <a:p>
            <a:pPr>
              <a:buFont typeface="Wingdings" panose="05000000000000000000" pitchFamily="2" charset="2"/>
              <a:buChar char="à"/>
            </a:pPr>
            <a:r>
              <a:rPr lang="nl-NL" dirty="0">
                <a:solidFill>
                  <a:schemeClr val="tx1">
                    <a:lumMod val="50000"/>
                    <a:lumOff val="50000"/>
                  </a:schemeClr>
                </a:solidFill>
                <a:latin typeface="Franklin Gothic Medium" pitchFamily="34" charset="0"/>
                <a:sym typeface="Wingdings" pitchFamily="2" charset="2"/>
              </a:rPr>
              <a:t>Huid krijgt onvoldoende bloed door de kleine bloedvaatjes. </a:t>
            </a:r>
          </a:p>
          <a:p>
            <a:pPr>
              <a:buFont typeface="Wingdings" panose="05000000000000000000" pitchFamily="2" charset="2"/>
              <a:buChar char="à"/>
            </a:pPr>
            <a:r>
              <a:rPr lang="nl-NL" dirty="0">
                <a:solidFill>
                  <a:schemeClr val="tx1">
                    <a:lumMod val="50000"/>
                    <a:lumOff val="50000"/>
                  </a:schemeClr>
                </a:solidFill>
                <a:latin typeface="Franklin Gothic Medium" pitchFamily="34" charset="0"/>
                <a:sym typeface="Wingdings" pitchFamily="2" charset="2"/>
              </a:rPr>
              <a:t>Hierdoor komt er te weinig zuurstof en voeding in de huid en sterft deze af. </a:t>
            </a:r>
          </a:p>
          <a:p>
            <a:pPr>
              <a:buFont typeface="Wingdings" panose="05000000000000000000" pitchFamily="2" charset="2"/>
              <a:buChar char="à"/>
            </a:pPr>
            <a:r>
              <a:rPr lang="nl-NL" dirty="0">
                <a:solidFill>
                  <a:schemeClr val="tx1">
                    <a:lumMod val="50000"/>
                    <a:lumOff val="50000"/>
                  </a:schemeClr>
                </a:solidFill>
                <a:latin typeface="Franklin Gothic Medium" pitchFamily="34" charset="0"/>
                <a:sym typeface="Wingdings" pitchFamily="2" charset="2"/>
              </a:rPr>
              <a:t>Op deze plek ontstaat een wond.</a:t>
            </a:r>
          </a:p>
          <a:p>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4168" y="4648482"/>
            <a:ext cx="2287027" cy="152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846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lumMod val="50000"/>
                    <a:lumOff val="50000"/>
                  </a:schemeClr>
                </a:solidFill>
                <a:latin typeface="Franklin Gothic Medium" pitchFamily="34" charset="0"/>
              </a:rPr>
              <a:t>Ulcera</a:t>
            </a:r>
            <a:endParaRPr lang="nl-NL" dirty="0"/>
          </a:p>
        </p:txBody>
      </p:sp>
      <p:sp>
        <p:nvSpPr>
          <p:cNvPr id="3" name="Tijdelijke aanduiding voor inhoud 2"/>
          <p:cNvSpPr>
            <a:spLocks noGrp="1"/>
          </p:cNvSpPr>
          <p:nvPr>
            <p:ph idx="1"/>
          </p:nvPr>
        </p:nvSpPr>
        <p:spPr/>
        <p:txBody>
          <a:bodyPr/>
          <a:lstStyle/>
          <a:p>
            <a:pPr marL="68580" indent="0">
              <a:buNone/>
            </a:pPr>
            <a:r>
              <a:rPr lang="nl-NL" dirty="0">
                <a:solidFill>
                  <a:schemeClr val="tx1">
                    <a:lumMod val="50000"/>
                    <a:lumOff val="50000"/>
                  </a:schemeClr>
                </a:solidFill>
                <a:latin typeface="Franklin Gothic Medium" pitchFamily="34" charset="0"/>
                <a:sym typeface="Wingdings" pitchFamily="2" charset="2"/>
              </a:rPr>
              <a:t>Behandeling:</a:t>
            </a:r>
          </a:p>
          <a:p>
            <a:pPr lvl="1"/>
            <a:r>
              <a:rPr lang="nl-NL" dirty="0">
                <a:solidFill>
                  <a:schemeClr val="tx1">
                    <a:lumMod val="50000"/>
                    <a:lumOff val="50000"/>
                  </a:schemeClr>
                </a:solidFill>
                <a:latin typeface="Franklin Gothic Medium" pitchFamily="34" charset="0"/>
                <a:sym typeface="Wingdings" pitchFamily="2" charset="2"/>
              </a:rPr>
              <a:t>Wondverzorging – vele soorten verbanden</a:t>
            </a:r>
          </a:p>
          <a:p>
            <a:pPr lvl="1"/>
            <a:r>
              <a:rPr lang="nl-NL" dirty="0">
                <a:solidFill>
                  <a:schemeClr val="tx1">
                    <a:lumMod val="50000"/>
                    <a:lumOff val="50000"/>
                  </a:schemeClr>
                </a:solidFill>
                <a:latin typeface="Franklin Gothic Medium" pitchFamily="34" charset="0"/>
                <a:sym typeface="Wingdings" pitchFamily="2" charset="2"/>
              </a:rPr>
              <a:t>Zwachtelen</a:t>
            </a:r>
          </a:p>
          <a:p>
            <a:pPr lvl="1"/>
            <a:r>
              <a:rPr lang="nl-NL" dirty="0">
                <a:solidFill>
                  <a:schemeClr val="tx1">
                    <a:lumMod val="50000"/>
                    <a:lumOff val="50000"/>
                  </a:schemeClr>
                </a:solidFill>
                <a:latin typeface="Franklin Gothic Medium" pitchFamily="34" charset="0"/>
                <a:sym typeface="Wingdings" pitchFamily="2" charset="2"/>
              </a:rPr>
              <a:t>Preventie (voorkomen)</a:t>
            </a:r>
            <a:br>
              <a:rPr lang="nl-NL" dirty="0">
                <a:solidFill>
                  <a:schemeClr val="tx1">
                    <a:lumMod val="50000"/>
                    <a:lumOff val="50000"/>
                  </a:schemeClr>
                </a:solidFill>
                <a:latin typeface="Franklin Gothic Medium" pitchFamily="34" charset="0"/>
                <a:sym typeface="Wingdings" pitchFamily="2" charset="2"/>
              </a:rPr>
            </a:br>
            <a:r>
              <a:rPr lang="nl-NL" dirty="0">
                <a:solidFill>
                  <a:schemeClr val="tx1">
                    <a:lumMod val="50000"/>
                    <a:lumOff val="50000"/>
                  </a:schemeClr>
                </a:solidFill>
                <a:latin typeface="Franklin Gothic Medium" pitchFamily="34" charset="0"/>
                <a:sym typeface="Wingdings" pitchFamily="2" charset="2"/>
              </a:rPr>
              <a:t> steunkousen, bewegen, niet te lang staan, goede schoenen, met de benen omhoog, inspectie voeten</a:t>
            </a:r>
          </a:p>
          <a:p>
            <a:endParaRPr lang="nl-NL" dirty="0"/>
          </a:p>
        </p:txBody>
      </p:sp>
    </p:spTree>
    <p:extLst>
      <p:ext uri="{BB962C8B-B14F-4D97-AF65-F5344CB8AC3E}">
        <p14:creationId xmlns:p14="http://schemas.microsoft.com/office/powerpoint/2010/main" val="80463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673144"/>
          </a:xfrm>
        </p:spPr>
        <p:txBody>
          <a:bodyPr>
            <a:normAutofit fontScale="90000"/>
          </a:bodyPr>
          <a:lstStyle/>
          <a:p>
            <a:pPr>
              <a:defRPr/>
            </a:pPr>
            <a:r>
              <a:rPr lang="nl-NL" dirty="0">
                <a:solidFill>
                  <a:schemeClr val="tx1">
                    <a:lumMod val="50000"/>
                    <a:lumOff val="50000"/>
                  </a:schemeClr>
                </a:solidFill>
                <a:latin typeface="Franklin Gothic Medium" pitchFamily="34" charset="0"/>
              </a:rPr>
              <a:t>Toedieningsvormen: </a:t>
            </a:r>
            <a:r>
              <a:rPr lang="nl-NL" dirty="0" err="1">
                <a:solidFill>
                  <a:schemeClr val="tx1">
                    <a:lumMod val="50000"/>
                    <a:lumOff val="50000"/>
                  </a:schemeClr>
                </a:solidFill>
                <a:latin typeface="Franklin Gothic Medium" pitchFamily="34" charset="0"/>
              </a:rPr>
              <a:t>halfvast</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1916832"/>
            <a:ext cx="7416940" cy="4536504"/>
          </a:xfrm>
        </p:spPr>
        <p:txBody>
          <a:bodyPr>
            <a:normAutofit/>
          </a:bodyPr>
          <a:lstStyle/>
          <a:p>
            <a:pPr>
              <a:defRPr/>
            </a:pPr>
            <a:r>
              <a:rPr lang="nl-NL" dirty="0">
                <a:solidFill>
                  <a:schemeClr val="tx1">
                    <a:lumMod val="50000"/>
                    <a:lumOff val="50000"/>
                  </a:schemeClr>
                </a:solidFill>
                <a:latin typeface="Franklin Gothic Medium" pitchFamily="34" charset="0"/>
                <a:sym typeface="Wingdings" pitchFamily="2" charset="2"/>
              </a:rPr>
              <a:t>Zalf (</a:t>
            </a:r>
            <a:r>
              <a:rPr lang="nl-NL" dirty="0" err="1">
                <a:solidFill>
                  <a:schemeClr val="tx1">
                    <a:lumMod val="50000"/>
                    <a:lumOff val="50000"/>
                  </a:schemeClr>
                </a:solidFill>
                <a:latin typeface="Franklin Gothic Medium" pitchFamily="34" charset="0"/>
                <a:sym typeface="Wingdings" pitchFamily="2" charset="2"/>
              </a:rPr>
              <a:t>unguentum</a:t>
            </a:r>
            <a:r>
              <a:rPr lang="nl-NL" dirty="0">
                <a:solidFill>
                  <a:schemeClr val="tx1">
                    <a:lumMod val="50000"/>
                    <a:lumOff val="50000"/>
                  </a:schemeClr>
                </a:solidFill>
                <a:latin typeface="Franklin Gothic Medium" pitchFamily="34" charset="0"/>
                <a:sym typeface="Wingdings" pitchFamily="2" charset="2"/>
              </a:rPr>
              <a:t>)</a:t>
            </a:r>
          </a:p>
          <a:p>
            <a:pPr lvl="1">
              <a:defRPr/>
            </a:pPr>
            <a:r>
              <a:rPr lang="nl-NL" dirty="0">
                <a:solidFill>
                  <a:schemeClr val="tx1">
                    <a:lumMod val="50000"/>
                    <a:lumOff val="50000"/>
                  </a:schemeClr>
                </a:solidFill>
                <a:latin typeface="Franklin Gothic Medium" pitchFamily="34" charset="0"/>
              </a:rPr>
              <a:t>Steviger dan crèmes, bevat geen water</a:t>
            </a:r>
          </a:p>
          <a:p>
            <a:pPr lvl="1">
              <a:defRPr/>
            </a:pPr>
            <a:r>
              <a:rPr lang="nl-NL" dirty="0">
                <a:solidFill>
                  <a:schemeClr val="tx1">
                    <a:lumMod val="50000"/>
                    <a:lumOff val="50000"/>
                  </a:schemeClr>
                </a:solidFill>
                <a:latin typeface="Franklin Gothic Medium" pitchFamily="34" charset="0"/>
              </a:rPr>
              <a:t>Onderverdeling:</a:t>
            </a:r>
          </a:p>
          <a:p>
            <a:pPr lvl="2">
              <a:defRPr/>
            </a:pPr>
            <a:r>
              <a:rPr lang="nl-NL" dirty="0">
                <a:solidFill>
                  <a:schemeClr val="tx1">
                    <a:lumMod val="50000"/>
                    <a:lumOff val="50000"/>
                  </a:schemeClr>
                </a:solidFill>
                <a:latin typeface="Franklin Gothic Medium" pitchFamily="34" charset="0"/>
              </a:rPr>
              <a:t>Vette zalf </a:t>
            </a:r>
            <a:r>
              <a:rPr lang="nl-NL" dirty="0">
                <a:solidFill>
                  <a:schemeClr val="tx1">
                    <a:lumMod val="50000"/>
                    <a:lumOff val="50000"/>
                  </a:schemeClr>
                </a:solidFill>
                <a:latin typeface="Franklin Gothic Medium" pitchFamily="34" charset="0"/>
                <a:sym typeface="Wingdings" pitchFamily="2" charset="2"/>
              </a:rPr>
              <a:t> watervrij</a:t>
            </a:r>
            <a:endParaRPr lang="nl-NL" dirty="0">
              <a:solidFill>
                <a:schemeClr val="tx1">
                  <a:lumMod val="50000"/>
                  <a:lumOff val="50000"/>
                </a:schemeClr>
              </a:solidFill>
              <a:latin typeface="Franklin Gothic Medium" pitchFamily="34" charset="0"/>
            </a:endParaRPr>
          </a:p>
          <a:p>
            <a:pPr lvl="2">
              <a:defRPr/>
            </a:pPr>
            <a:r>
              <a:rPr lang="nl-NL" dirty="0">
                <a:solidFill>
                  <a:schemeClr val="tx1">
                    <a:lumMod val="50000"/>
                    <a:lumOff val="50000"/>
                  </a:schemeClr>
                </a:solidFill>
                <a:latin typeface="Franklin Gothic Medium" pitchFamily="34" charset="0"/>
              </a:rPr>
              <a:t>Emulgerende zalf </a:t>
            </a:r>
            <a:r>
              <a:rPr lang="nl-NL" dirty="0">
                <a:solidFill>
                  <a:schemeClr val="tx1">
                    <a:lumMod val="50000"/>
                    <a:lumOff val="50000"/>
                  </a:schemeClr>
                </a:solidFill>
                <a:latin typeface="Franklin Gothic Medium" pitchFamily="34" charset="0"/>
                <a:sym typeface="Wingdings" pitchFamily="2" charset="2"/>
              </a:rPr>
              <a:t> vet + emulgator </a:t>
            </a:r>
            <a:br>
              <a:rPr lang="nl-NL" dirty="0">
                <a:solidFill>
                  <a:schemeClr val="tx1">
                    <a:lumMod val="50000"/>
                    <a:lumOff val="50000"/>
                  </a:schemeClr>
                </a:solidFill>
                <a:latin typeface="Franklin Gothic Medium" pitchFamily="34" charset="0"/>
                <a:sym typeface="Wingdings" pitchFamily="2" charset="2"/>
              </a:rPr>
            </a:br>
            <a:r>
              <a:rPr lang="nl-NL" dirty="0">
                <a:solidFill>
                  <a:schemeClr val="tx1">
                    <a:lumMod val="50000"/>
                    <a:lumOff val="50000"/>
                  </a:schemeClr>
                </a:solidFill>
                <a:latin typeface="Franklin Gothic Medium" pitchFamily="34" charset="0"/>
                <a:sym typeface="Wingdings" pitchFamily="2" charset="2"/>
              </a:rPr>
              <a:t>kunnen </a:t>
            </a:r>
            <a:r>
              <a:rPr lang="nl-NL" dirty="0">
                <a:solidFill>
                  <a:schemeClr val="tx1">
                    <a:lumMod val="50000"/>
                    <a:lumOff val="50000"/>
                  </a:schemeClr>
                </a:solidFill>
                <a:latin typeface="Franklin Gothic Medium" pitchFamily="34" charset="0"/>
              </a:rPr>
              <a:t>water opnemen </a:t>
            </a:r>
          </a:p>
          <a:p>
            <a:pPr lvl="2">
              <a:defRPr/>
            </a:pPr>
            <a:r>
              <a:rPr lang="nl-NL" dirty="0">
                <a:solidFill>
                  <a:schemeClr val="tx1">
                    <a:lumMod val="50000"/>
                    <a:lumOff val="50000"/>
                  </a:schemeClr>
                </a:solidFill>
                <a:latin typeface="Franklin Gothic Medium" pitchFamily="34" charset="0"/>
              </a:rPr>
              <a:t>Hydrofiele zalf </a:t>
            </a:r>
            <a:r>
              <a:rPr lang="nl-NL" dirty="0">
                <a:solidFill>
                  <a:schemeClr val="tx1">
                    <a:lumMod val="50000"/>
                    <a:lumOff val="50000"/>
                  </a:schemeClr>
                </a:solidFill>
                <a:latin typeface="Franklin Gothic Medium" pitchFamily="34" charset="0"/>
                <a:sym typeface="Wingdings" pitchFamily="2" charset="2"/>
              </a:rPr>
              <a:t></a:t>
            </a:r>
            <a:br>
              <a:rPr lang="nl-NL" dirty="0">
                <a:solidFill>
                  <a:schemeClr val="tx1">
                    <a:lumMod val="50000"/>
                    <a:lumOff val="50000"/>
                  </a:schemeClr>
                </a:solidFill>
                <a:latin typeface="Franklin Gothic Medium" pitchFamily="34" charset="0"/>
                <a:sym typeface="Wingdings" pitchFamily="2" charset="2"/>
              </a:rPr>
            </a:br>
            <a:r>
              <a:rPr lang="nl-NL" dirty="0">
                <a:solidFill>
                  <a:schemeClr val="tx1">
                    <a:lumMod val="50000"/>
                    <a:lumOff val="50000"/>
                  </a:schemeClr>
                </a:solidFill>
                <a:latin typeface="Franklin Gothic Medium" pitchFamily="34" charset="0"/>
                <a:sym typeface="Wingdings" pitchFamily="2" charset="2"/>
              </a:rPr>
              <a:t>water opneembaar</a:t>
            </a:r>
            <a:r>
              <a:rPr lang="nl-NL" dirty="0">
                <a:solidFill>
                  <a:schemeClr val="tx1">
                    <a:lumMod val="50000"/>
                    <a:lumOff val="50000"/>
                  </a:schemeClr>
                </a:solidFill>
                <a:latin typeface="Franklin Gothic Medium" pitchFamily="34" charset="0"/>
              </a:rPr>
              <a:t>, indrogend effect</a:t>
            </a:r>
          </a:p>
          <a:p>
            <a:pPr marL="731520" lvl="2" indent="0">
              <a:buNone/>
              <a:defRPr/>
            </a:pPr>
            <a:endParaRPr lang="nl-NL" dirty="0">
              <a:solidFill>
                <a:schemeClr val="tx1">
                  <a:lumMod val="50000"/>
                  <a:lumOff val="50000"/>
                </a:schemeClr>
              </a:solidFill>
              <a:latin typeface="Franklin Gothic Medium" pitchFamily="34" charset="0"/>
            </a:endParaRPr>
          </a:p>
          <a:p>
            <a:pPr lvl="1">
              <a:defRPr/>
            </a:pPr>
            <a:endParaRPr lang="nl-NL" dirty="0"/>
          </a:p>
        </p:txBody>
      </p:sp>
    </p:spTree>
    <p:extLst>
      <p:ext uri="{BB962C8B-B14F-4D97-AF65-F5344CB8AC3E}">
        <p14:creationId xmlns:p14="http://schemas.microsoft.com/office/powerpoint/2010/main" val="83301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tx1">
                    <a:lumMod val="50000"/>
                    <a:lumOff val="50000"/>
                  </a:schemeClr>
                </a:solidFill>
                <a:latin typeface="Franklin Gothic Medium" pitchFamily="34" charset="0"/>
              </a:rPr>
              <a:t>Toedieningsvormen: </a:t>
            </a:r>
            <a:r>
              <a:rPr lang="nl-NL" dirty="0" err="1">
                <a:solidFill>
                  <a:schemeClr val="tx1">
                    <a:lumMod val="50000"/>
                    <a:lumOff val="50000"/>
                  </a:schemeClr>
                </a:solidFill>
                <a:latin typeface="Franklin Gothic Medium" pitchFamily="34" charset="0"/>
              </a:rPr>
              <a:t>halfvast</a:t>
            </a:r>
            <a:endParaRPr lang="nl-NL" dirty="0">
              <a:solidFill>
                <a:schemeClr val="tx1">
                  <a:lumMod val="50000"/>
                  <a:lumOff val="50000"/>
                </a:schemeClr>
              </a:solidFill>
              <a:latin typeface="Franklin Gothic Medium" pitchFamily="34" charset="0"/>
            </a:endParaRPr>
          </a:p>
        </p:txBody>
      </p:sp>
      <p:sp>
        <p:nvSpPr>
          <p:cNvPr id="3" name="Tijdelijke aanduiding voor inhoud 2"/>
          <p:cNvSpPr>
            <a:spLocks noGrp="1"/>
          </p:cNvSpPr>
          <p:nvPr>
            <p:ph idx="1"/>
          </p:nvPr>
        </p:nvSpPr>
        <p:spPr>
          <a:xfrm>
            <a:off x="1043492" y="2323652"/>
            <a:ext cx="6777317" cy="3841652"/>
          </a:xfrm>
        </p:spPr>
        <p:txBody>
          <a:bodyPr/>
          <a:lstStyle/>
          <a:p>
            <a:pPr>
              <a:defRPr/>
            </a:pPr>
            <a:r>
              <a:rPr lang="nl-NL" dirty="0">
                <a:solidFill>
                  <a:schemeClr val="tx1">
                    <a:lumMod val="50000"/>
                    <a:lumOff val="50000"/>
                  </a:schemeClr>
                </a:solidFill>
                <a:latin typeface="Franklin Gothic Medium" pitchFamily="34" charset="0"/>
              </a:rPr>
              <a:t>Pasta (</a:t>
            </a:r>
            <a:r>
              <a:rPr lang="nl-NL" dirty="0" err="1">
                <a:solidFill>
                  <a:schemeClr val="tx1">
                    <a:lumMod val="50000"/>
                    <a:lumOff val="50000"/>
                  </a:schemeClr>
                </a:solidFill>
                <a:latin typeface="Franklin Gothic Medium" pitchFamily="34" charset="0"/>
              </a:rPr>
              <a:t>pastae</a:t>
            </a:r>
            <a:r>
              <a:rPr lang="nl-NL" dirty="0">
                <a:solidFill>
                  <a:schemeClr val="tx1">
                    <a:lumMod val="50000"/>
                    <a:lumOff val="50000"/>
                  </a:schemeClr>
                </a:solidFill>
                <a:latin typeface="Franklin Gothic Medium" pitchFamily="34" charset="0"/>
              </a:rPr>
              <a:t>)</a:t>
            </a:r>
          </a:p>
          <a:p>
            <a:pPr lvl="1">
              <a:defRPr/>
            </a:pPr>
            <a:r>
              <a:rPr lang="nl-NL" dirty="0">
                <a:solidFill>
                  <a:schemeClr val="tx1">
                    <a:lumMod val="50000"/>
                    <a:lumOff val="50000"/>
                  </a:schemeClr>
                </a:solidFill>
                <a:latin typeface="Franklin Gothic Medium" pitchFamily="34" charset="0"/>
              </a:rPr>
              <a:t>Hoog gehalte vaste stof (vaak meer dan 50%)</a:t>
            </a:r>
          </a:p>
          <a:p>
            <a:pPr lvl="1">
              <a:defRPr/>
            </a:pPr>
            <a:endParaRPr lang="nl-NL" dirty="0">
              <a:solidFill>
                <a:schemeClr val="tx1">
                  <a:lumMod val="50000"/>
                  <a:lumOff val="50000"/>
                </a:schemeClr>
              </a:solidFill>
              <a:latin typeface="Franklin Gothic Medium" pitchFamily="34" charset="0"/>
            </a:endParaRPr>
          </a:p>
          <a:p>
            <a:pPr lvl="1">
              <a:defRPr/>
            </a:pPr>
            <a:r>
              <a:rPr lang="nl-NL" dirty="0">
                <a:solidFill>
                  <a:schemeClr val="tx1">
                    <a:lumMod val="50000"/>
                    <a:lumOff val="50000"/>
                  </a:schemeClr>
                </a:solidFill>
                <a:latin typeface="Franklin Gothic Medium" pitchFamily="34" charset="0"/>
              </a:rPr>
              <a:t>Onderverdeling:</a:t>
            </a:r>
          </a:p>
          <a:p>
            <a:pPr lvl="2">
              <a:defRPr/>
            </a:pPr>
            <a:r>
              <a:rPr lang="nl-NL" dirty="0">
                <a:solidFill>
                  <a:schemeClr val="tx1">
                    <a:lumMod val="50000"/>
                    <a:lumOff val="50000"/>
                  </a:schemeClr>
                </a:solidFill>
                <a:latin typeface="Franklin Gothic Medium" pitchFamily="34" charset="0"/>
              </a:rPr>
              <a:t>Stijve pasta </a:t>
            </a:r>
            <a:r>
              <a:rPr lang="nl-NL" dirty="0">
                <a:solidFill>
                  <a:schemeClr val="tx1">
                    <a:lumMod val="50000"/>
                    <a:lumOff val="50000"/>
                  </a:schemeClr>
                </a:solidFill>
                <a:latin typeface="Franklin Gothic Medium" pitchFamily="34" charset="0"/>
                <a:sym typeface="Wingdings" pitchFamily="2" charset="2"/>
              </a:rPr>
              <a:t> vaste stof + vet</a:t>
            </a:r>
            <a:br>
              <a:rPr lang="nl-NL" dirty="0">
                <a:solidFill>
                  <a:schemeClr val="tx1">
                    <a:lumMod val="50000"/>
                    <a:lumOff val="50000"/>
                  </a:schemeClr>
                </a:solidFill>
                <a:latin typeface="Franklin Gothic Medium" pitchFamily="34" charset="0"/>
                <a:sym typeface="Wingdings" pitchFamily="2" charset="2"/>
              </a:rPr>
            </a:br>
            <a:endParaRPr lang="nl-NL" dirty="0">
              <a:solidFill>
                <a:schemeClr val="tx1">
                  <a:lumMod val="50000"/>
                  <a:lumOff val="50000"/>
                </a:schemeClr>
              </a:solidFill>
              <a:latin typeface="Franklin Gothic Medium" pitchFamily="34" charset="0"/>
              <a:sym typeface="Wingdings" pitchFamily="2" charset="2"/>
            </a:endParaRPr>
          </a:p>
          <a:p>
            <a:pPr lvl="2">
              <a:defRPr/>
            </a:pPr>
            <a:r>
              <a:rPr lang="nl-NL" dirty="0">
                <a:solidFill>
                  <a:schemeClr val="tx1">
                    <a:lumMod val="50000"/>
                    <a:lumOff val="50000"/>
                  </a:schemeClr>
                </a:solidFill>
                <a:latin typeface="Franklin Gothic Medium" pitchFamily="34" charset="0"/>
                <a:sym typeface="Wingdings" pitchFamily="2" charset="2"/>
              </a:rPr>
              <a:t>Weke pasta  vaste stof + vloeistof (olie of water)</a:t>
            </a:r>
          </a:p>
        </p:txBody>
      </p:sp>
    </p:spTree>
    <p:extLst>
      <p:ext uri="{BB962C8B-B14F-4D97-AF65-F5344CB8AC3E}">
        <p14:creationId xmlns:p14="http://schemas.microsoft.com/office/powerpoint/2010/main" val="21403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solidFill>
                  <a:schemeClr val="tx1">
                    <a:lumMod val="50000"/>
                    <a:lumOff val="50000"/>
                  </a:schemeClr>
                </a:solidFill>
                <a:latin typeface="Franklin Gothic Medium" pitchFamily="34" charset="0"/>
              </a:rPr>
              <a:t>Toedieningsvormen: vast</a:t>
            </a:r>
          </a:p>
        </p:txBody>
      </p:sp>
      <p:sp>
        <p:nvSpPr>
          <p:cNvPr id="3" name="Tijdelijke aanduiding voor inhoud 2"/>
          <p:cNvSpPr>
            <a:spLocks noGrp="1"/>
          </p:cNvSpPr>
          <p:nvPr>
            <p:ph idx="1"/>
          </p:nvPr>
        </p:nvSpPr>
        <p:spPr/>
        <p:txBody>
          <a:bodyPr/>
          <a:lstStyle/>
          <a:p>
            <a:pPr>
              <a:defRPr/>
            </a:pPr>
            <a:r>
              <a:rPr lang="nl-NL" dirty="0">
                <a:solidFill>
                  <a:schemeClr val="tx1">
                    <a:lumMod val="50000"/>
                    <a:lumOff val="50000"/>
                  </a:schemeClr>
                </a:solidFill>
                <a:latin typeface="Franklin Gothic Medium" pitchFamily="34" charset="0"/>
              </a:rPr>
              <a:t>Strooipoeders </a:t>
            </a:r>
          </a:p>
          <a:p>
            <a:pPr lvl="1">
              <a:defRPr/>
            </a:pPr>
            <a:r>
              <a:rPr lang="nl-NL" dirty="0">
                <a:solidFill>
                  <a:schemeClr val="tx1">
                    <a:lumMod val="50000"/>
                    <a:lumOff val="50000"/>
                  </a:schemeClr>
                </a:solidFill>
                <a:latin typeface="Franklin Gothic Medium" pitchFamily="34" charset="0"/>
              </a:rPr>
              <a:t>Bestaan voor grootste deel uit talk</a:t>
            </a:r>
          </a:p>
          <a:p>
            <a:pPr lvl="1">
              <a:defRPr/>
            </a:pPr>
            <a:r>
              <a:rPr lang="nl-NL" dirty="0">
                <a:solidFill>
                  <a:schemeClr val="tx1">
                    <a:lumMod val="50000"/>
                    <a:lumOff val="50000"/>
                  </a:schemeClr>
                </a:solidFill>
                <a:latin typeface="Franklin Gothic Medium" pitchFamily="34" charset="0"/>
              </a:rPr>
              <a:t>Gebruiken op intacte huid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F3FBB69887B44E8013FD2ECACCFA79" ma:contentTypeVersion="5" ma:contentTypeDescription="Een nieuw document maken." ma:contentTypeScope="" ma:versionID="c5dffec005cd19346ed1b38e27d874c1">
  <xsd:schema xmlns:xsd="http://www.w3.org/2001/XMLSchema" xmlns:xs="http://www.w3.org/2001/XMLSchema" xmlns:p="http://schemas.microsoft.com/office/2006/metadata/properties" xmlns:ns2="06f2713d-9af9-4761-9453-5da2c7a8af77" xmlns:ns3="6f9cfc15-9b10-4cea-a82d-679a6651b6f9" targetNamespace="http://schemas.microsoft.com/office/2006/metadata/properties" ma:root="true" ma:fieldsID="87ef892b06464f6df161301297625aeb" ns2:_="" ns3:_="">
    <xsd:import namespace="06f2713d-9af9-4761-9453-5da2c7a8af77"/>
    <xsd:import namespace="6f9cfc15-9b10-4cea-a82d-679a6651b6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2713d-9af9-4761-9453-5da2c7a8af7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9cfc15-9b10-4cea-a82d-679a6651b6f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58BE0-5A04-4AC3-B66B-D206978E91B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f9cfc15-9b10-4cea-a82d-679a6651b6f9"/>
    <ds:schemaRef ds:uri="06f2713d-9af9-4761-9453-5da2c7a8af77"/>
    <ds:schemaRef ds:uri="http://purl.org/dc/terms/"/>
    <ds:schemaRef ds:uri="http://www.w3.org/XML/1998/namespace"/>
  </ds:schemaRefs>
</ds:datastoreItem>
</file>

<file path=customXml/itemProps2.xml><?xml version="1.0" encoding="utf-8"?>
<ds:datastoreItem xmlns:ds="http://schemas.openxmlformats.org/officeDocument/2006/customXml" ds:itemID="{EE300C97-27BE-4C82-A85D-FACDD5375457}">
  <ds:schemaRefs>
    <ds:schemaRef ds:uri="http://schemas.microsoft.com/sharepoint/v3/contenttype/forms"/>
  </ds:schemaRefs>
</ds:datastoreItem>
</file>

<file path=customXml/itemProps3.xml><?xml version="1.0" encoding="utf-8"?>
<ds:datastoreItem xmlns:ds="http://schemas.openxmlformats.org/officeDocument/2006/customXml" ds:itemID="{E410C8C6-C9BA-4277-BC08-C8A6A0A4F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f2713d-9af9-4761-9453-5da2c7a8af77"/>
    <ds:schemaRef ds:uri="6f9cfc15-9b10-4cea-a82d-679a6651b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Austin</Template>
  <TotalTime>5685</TotalTime>
  <Words>1660</Words>
  <Application>Microsoft Office PowerPoint</Application>
  <PresentationFormat>Diavoorstelling (4:3)</PresentationFormat>
  <Paragraphs>418</Paragraphs>
  <Slides>65</Slides>
  <Notes>18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65</vt:i4>
      </vt:variant>
    </vt:vector>
  </HeadingPairs>
  <TitlesOfParts>
    <vt:vector size="72" baseType="lpstr">
      <vt:lpstr>Arial</vt:lpstr>
      <vt:lpstr>Century Gothic</vt:lpstr>
      <vt:lpstr>Franklin Gothic Medium</vt:lpstr>
      <vt:lpstr>Garamond</vt:lpstr>
      <vt:lpstr>Wingdings</vt:lpstr>
      <vt:lpstr>Wingdings 2</vt:lpstr>
      <vt:lpstr>Austin</vt:lpstr>
      <vt:lpstr>Huidmiddelen</vt:lpstr>
      <vt:lpstr>Toedieningsvormen op de huid</vt:lpstr>
      <vt:lpstr>Toedieningsvormen</vt:lpstr>
      <vt:lpstr>Toedieningsvormen: vloeibaar</vt:lpstr>
      <vt:lpstr>Toedieningsvormen: halfvast</vt:lpstr>
      <vt:lpstr>Toedieningsvormen: halfvast</vt:lpstr>
      <vt:lpstr>Toedieningsvormen: halfvast</vt:lpstr>
      <vt:lpstr>Toedieningsvormen: halfvast</vt:lpstr>
      <vt:lpstr>Toedieningsvormen: vast</vt:lpstr>
      <vt:lpstr>Keuze toedieningsvorm</vt:lpstr>
      <vt:lpstr>PowerPoint-presentatie</vt:lpstr>
      <vt:lpstr>Keuze toedieningsvorm</vt:lpstr>
      <vt:lpstr>Keuze toedieningsvorm</vt:lpstr>
      <vt:lpstr>Aanbrengen: hoe dik en hoe vaak?</vt:lpstr>
      <vt:lpstr>Aantal FTU’s (Finger Tip Unit)</vt:lpstr>
      <vt:lpstr>Ziektebeelden</vt:lpstr>
      <vt:lpstr>Eczeem</vt:lpstr>
      <vt:lpstr>Eczeem onderverdeling</vt:lpstr>
      <vt:lpstr>Atopisch/constitutioneel eczeem</vt:lpstr>
      <vt:lpstr>Behandeling atopisch eczeem</vt:lpstr>
      <vt:lpstr>Corticosteroïden lokaal</vt:lpstr>
      <vt:lpstr>Corticosteroïden lokaal</vt:lpstr>
      <vt:lpstr>Behandeling atopisch eczeem</vt:lpstr>
      <vt:lpstr>Behandeling atopisch eczeem</vt:lpstr>
      <vt:lpstr>Bij ernstig eczeem</vt:lpstr>
      <vt:lpstr>Contacteczeem</vt:lpstr>
      <vt:lpstr>Contacteczeem</vt:lpstr>
      <vt:lpstr>Seborroïsch eczeem</vt:lpstr>
      <vt:lpstr>Schimmelinfecties</vt:lpstr>
      <vt:lpstr>Schimmelinfecties voeten</vt:lpstr>
      <vt:lpstr>Schimmelinfecties</vt:lpstr>
      <vt:lpstr>Opdracht 2 (Wiki)</vt:lpstr>
      <vt:lpstr>Bacteriële huidinfectie</vt:lpstr>
      <vt:lpstr>Bacteriële huidinfectie</vt:lpstr>
      <vt:lpstr>Bacteriële huidinfectie</vt:lpstr>
      <vt:lpstr>Psoriasis</vt:lpstr>
      <vt:lpstr>Psoriasis</vt:lpstr>
      <vt:lpstr>Psoriasis</vt:lpstr>
      <vt:lpstr>Lokalisatie  psoriasis</vt:lpstr>
      <vt:lpstr>Behandeling psoriasis: lokaal</vt:lpstr>
      <vt:lpstr>Behandeling psoriasis: lokaal</vt:lpstr>
      <vt:lpstr>Behandeling psoriasis: systemisch</vt:lpstr>
      <vt:lpstr>Acne</vt:lpstr>
      <vt:lpstr>Behandeling acne</vt:lpstr>
      <vt:lpstr>Behandeling acne</vt:lpstr>
      <vt:lpstr>Rosacea</vt:lpstr>
      <vt:lpstr>Rosacea</vt:lpstr>
      <vt:lpstr>Brandwonden</vt:lpstr>
      <vt:lpstr>PowerPoint-presentatie</vt:lpstr>
      <vt:lpstr>PowerPoint-presentatie</vt:lpstr>
      <vt:lpstr>Middelen bij brandwonden</vt:lpstr>
      <vt:lpstr>Middelen bij brandwonden</vt:lpstr>
      <vt:lpstr>Middelen bij brandwonden</vt:lpstr>
      <vt:lpstr>Luieruitslag en decubitus - opdracht</vt:lpstr>
      <vt:lpstr>Luieruitslag</vt:lpstr>
      <vt:lpstr>Luieruitslag</vt:lpstr>
      <vt:lpstr>Doorliggen</vt:lpstr>
      <vt:lpstr>Handige links</vt:lpstr>
      <vt:lpstr>Opdracht: huidziekten</vt:lpstr>
      <vt:lpstr>Reserve sheets</vt:lpstr>
      <vt:lpstr>Jeuk</vt:lpstr>
      <vt:lpstr>Overbeharing</vt:lpstr>
      <vt:lpstr>Hyperhidrosis</vt:lpstr>
      <vt:lpstr>Ulcera – wond die niet geneest</vt:lpstr>
      <vt:lpstr>Ulcera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Huidmiddelen</dc:title>
  <dc:creator>pc</dc:creator>
  <cp:lastModifiedBy>Bouke Cuperus</cp:lastModifiedBy>
  <cp:revision>155</cp:revision>
  <dcterms:created xsi:type="dcterms:W3CDTF">2008-11-15T13:01:31Z</dcterms:created>
  <dcterms:modified xsi:type="dcterms:W3CDTF">2018-11-21T14:56:47Z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0x010100ABF3FBB69887B44E8013FD2ECACCFA79</vt:lpwstr>
  </property>
</Properties>
</file>